
<file path=[Content_Types].xml><?xml version="1.0" encoding="utf-8"?>
<Types xmlns="http://schemas.openxmlformats.org/package/2006/content-types">
  <Default ContentType="image/png" Extension="png"/>
  <Default ContentType="application/vnd.openxmlformats-package.relationships+xml" Extension="rels"/>
  <Default ContentType="application/xml" Extension="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 id="2147483660" r:id="rId8"/>
  </p:sldMasterIdLst>
  <p:notesMasterIdLst>
    <p:notesMasterId r:id="rId6"/>
  </p:notesMasterIdLst>
  <p:sldIdLst>
    <p:sldId id="256" r:id="rId9"/>
    <p:sldId id="257" r:id="rId10"/>
    <p:sldId id="258" r:id="rId11"/>
    <p:sldId id="259" r:id="rId12"/>
    <p:sldId id="260" r:id="rId13"/>
    <p:sldId id="261" r:id="rId14"/>
    <p:sldId id="262" r:id="rId15"/>
  </p:sldIdLst>
  <p:sldSz cx="12192000" cy="6858000"/>
  <p:notesSz cx="6858000" cy="9144000"/>
  <p:defaultTextStyle>
    <a:defPPr lvl="0" marR="0" rtl="0" algn="l">
      <a:lnSpc>
        <a:spcPct val="100000"/>
      </a:lnSpc>
      <a:spcBef>
        <a:spcPts val="0"/>
      </a:spcBef>
      <a:spcAft>
        <a:spcPts val="0"/>
      </a:spcAft>
    </a:defPPr>
    <a:lvl1pPr lvl="0" marR="0" rtl="0" algn="l" marL="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marL="4572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marL="9144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marL="13716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marL="18288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marL="22860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marL="27432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marL="32004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marL="36576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Relationships xmlns="http://schemas.openxmlformats.org/package/2006/relationships"><Relationship Id="rId1" Target="theme/theme1.xml" Type="http://schemas.openxmlformats.org/officeDocument/2006/relationships/theme"/><Relationship Id="rId10" Target="slides/slide2.xml" Type="http://schemas.openxmlformats.org/officeDocument/2006/relationships/slide"/><Relationship Id="rId11" Target="slides/slide3.xml" Type="http://schemas.openxmlformats.org/officeDocument/2006/relationships/slide"/><Relationship Id="rId12" Target="slides/slide4.xml" Type="http://schemas.openxmlformats.org/officeDocument/2006/relationships/slide"/><Relationship Id="rId13" Target="slides/slide5.xml" Type="http://schemas.openxmlformats.org/officeDocument/2006/relationships/slide"/><Relationship Id="rId14" Target="slides/slide6.xml" Type="http://schemas.openxmlformats.org/officeDocument/2006/relationships/slide"/><Relationship Id="rId15" Target="slides/slide7.xml" Type="http://schemas.openxmlformats.org/officeDocument/2006/relationships/slide"/><Relationship Id="rId16" Target="notesSlides/notesSlide1.xml" Type="http://schemas.openxmlformats.org/officeDocument/2006/relationships/notesSlide"/><Relationship Id="rId17" Target="notesSlides/notesSlide2.xml" Type="http://schemas.openxmlformats.org/officeDocument/2006/relationships/notesSlide"/><Relationship Id="rId18" Target="notesSlides/notesSlide3.xml" Type="http://schemas.openxmlformats.org/officeDocument/2006/relationships/notesSlide"/><Relationship Id="rId19" Target="notesSlides/notesSlide4.xml" Type="http://schemas.openxmlformats.org/officeDocument/2006/relationships/notesSlide"/><Relationship Id="rId2" Target="viewProps.xml" Type="http://schemas.openxmlformats.org/officeDocument/2006/relationships/viewProps"/><Relationship Id="rId20" Target="notesSlides/notesSlide5.xml" Type="http://schemas.openxmlformats.org/officeDocument/2006/relationships/notesSlide"/><Relationship Id="rId21" Target="notesSlides/notesSlide6.xml" Type="http://schemas.openxmlformats.org/officeDocument/2006/relationships/notesSlide"/><Relationship Id="rId22" Target="notesSlides/notesSlide7.xml" Type="http://schemas.openxmlformats.org/officeDocument/2006/relationships/notesSlide"/><Relationship Id="rId3" Target="presProps.xml" Type="http://schemas.openxmlformats.org/officeDocument/2006/relationships/presProps"/><Relationship Id="rId4" Target="slideMasters/slideMaster1.xml" Type="http://schemas.openxmlformats.org/officeDocument/2006/relationships/slideMaster"/><Relationship Id="rId6" Target="notesMasters/notesMaster1.xml" Type="http://schemas.openxmlformats.org/officeDocument/2006/relationships/notesMaster"/><Relationship Id="rId7" Target="theme/theme2.xml" Type="http://schemas.openxmlformats.org/officeDocument/2006/relationships/theme"/><Relationship Id="rId8" Target="slideMasters/slideMaster2.xml" Type="http://schemas.openxmlformats.org/officeDocument/2006/relationships/slideMaster"/><Relationship Id="rId9" Target="slides/slide1.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欢迎查阅立浩科技高钴钢三刃倒角刀产品规格表。本规格表详细介绍了我们的产品特点、完整规格参数、应用场景、推荐切削参数和定制服务，帮助您快速选择适合的倒角刀产品。如有任何疑问，欢迎随时联系我们的技术团队。</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这是产品概述页面，介绍了立浩科技高钴钢三刃倒角刀的核心参数、性能对比和八大产品特点。我们的产品采用德国进口高钴钢材质，三刃设计，使用寿命是普通高速钢的3倍，全系列覆盖6个角度和16种直径规格，满足不同行业的加工需求。</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这是规格总览页面，展示了我们的产品规格矩阵。全系列覆盖6个角度（60°、82°、90°、100°、110°、120°），每个角度都有16种头部直径规格，包括8种德标规格和8种国标规格。德标规格符合DIN335标准，适用于进口设备和出口产品；国标规格更符合国内使用习惯，适用于国产设备和国内市场。两种规格材质和工艺完全相同，只是尺寸标准不同。</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这是详细规格参数表，适用于所有6个角度的产品。表中列出了16种头部直径规格的完整参数，包括规格类型（德标/国标）、头部直径、柄径、总长和适用螺丝规格。德标规格符合DIN335标准，国标规格更符合国内使用习惯。选择倒角刀时，头部直径应比螺丝头部直径大1-2mm，以确保完全覆盖螺丝头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这是应用场景与推荐切削参数页面。我们的产品适用于汽车零部件、3C电子、模具制造、航空航天、机械加工、五金卫浴等六大行业。推荐切削参数表列出了5种常见材料的切削速度和进给量建议。角度选择指南帮助客户根据适用标准和应用场景选择合适的倒角刀角度。90°是最通用的角度，适用于绝大多数行业；82°适用于美标沉头螺钉；100°和110°适用于汽车和模具行业的特殊标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这是定制服务与质量承诺页面。我们提供全方位的定制服务，包括角度定制、规格定制、带导柱定制、涂层定制、材质定制和包装定制。定制流程为需求沟通、方案设计、样品确认、批量生产、质量检验、发货交付，定制周期7-15天，急单可加急处理。同时我们提供六项质量承诺：18个月质保、48小时响应、免费工艺优化、假一赔十、全国包邮、7天无理由退换。产品通过ISO9001质量体系认证，出口30多个国家和地区。</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感谢您查阅立浩科技高钴钢三刃倒角刀产品规格表。如果您有任何疑问或需要定制服务，欢迎随时联系我们。我们的专业技术团队将为您提供一对一的服务，帮助您选择最适合的倒角刀产品。联系电话：15818389531（微信同号），公司地址：广东省东莞市长安镇新安横兴街四巷1号。</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1" name="Shape 5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竖排标题与文本" type="vertTitleAndTx">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 name="Shape 1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 name="Shape 5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 name="Shape 11"/>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 name="Shape 1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9" name="Shape 37"/>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 name="Shape 38"/>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1" name="Shape 39"/>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Shape 4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Shape 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7" name="Shape 45"/>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58" name="Shape 4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idx="2" type="pic"/>
          </p:nvPr>
        </p:nvSpPr>
        <p:spPr>
          <a:xfrm>
            <a:off x="3887391" y="740569"/>
            <a:ext cx="4629150" cy="3655219"/>
          </a:xfrm>
          <a:prstGeom prst="rect">
            <a:avLst/>
          </a:prstGeom>
          <a:noFill/>
          <a:ln>
            <a:noFill/>
          </a:ln>
        </p:spPr>
      </p:sp>
      <p:sp>
        <p:nvSpPr>
          <p:cNvPr id="64" name="Shape 26"/>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5" name="Shape 2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theme/theme3.xml" Type="http://schemas.openxmlformats.org/officeDocument/2006/relationships/theme"/><Relationship Id="rId2" Target="../slideLayouts/slideLayout12.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Shape 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9" name="Shape 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10" name="Shape 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Arial"/>
                <a:ea typeface="Arial"/>
                <a:cs typeface="Arial"/>
                <a:sym typeface="Arial"/>
              </a:defRPr>
            </a:lvl1pPr>
            <a:lvl2pPr indent="0" lvl="1" marL="0" marR="0" rtl="0" algn="r">
              <a:spcBef>
                <a:spcPts val="0"/>
              </a:spcBef>
              <a:buNone/>
              <a:defRPr b="0" i="0" sz="900" u="none" cap="none" strike="noStrike">
                <a:solidFill>
                  <a:srgbClr val="888888"/>
                </a:solidFill>
                <a:latin typeface="Arial"/>
                <a:ea typeface="Arial"/>
                <a:cs typeface="Arial"/>
                <a:sym typeface="Arial"/>
              </a:defRPr>
            </a:lvl2pPr>
            <a:lvl3pPr indent="0" lvl="2" marL="0" marR="0" rtl="0" algn="r">
              <a:spcBef>
                <a:spcPts val="0"/>
              </a:spcBef>
              <a:buNone/>
              <a:defRPr b="0" i="0" sz="900" u="none" cap="none" strike="noStrike">
                <a:solidFill>
                  <a:srgbClr val="888888"/>
                </a:solidFill>
                <a:latin typeface="Arial"/>
                <a:ea typeface="Arial"/>
                <a:cs typeface="Arial"/>
                <a:sym typeface="Arial"/>
              </a:defRPr>
            </a:lvl3pPr>
            <a:lvl4pPr indent="0" lvl="3" marL="0" marR="0" rtl="0" algn="r">
              <a:spcBef>
                <a:spcPts val="0"/>
              </a:spcBef>
              <a:buNone/>
              <a:defRPr b="0" i="0" sz="900" u="none" cap="none" strike="noStrike">
                <a:solidFill>
                  <a:srgbClr val="888888"/>
                </a:solidFill>
                <a:latin typeface="Arial"/>
                <a:ea typeface="Arial"/>
                <a:cs typeface="Arial"/>
                <a:sym typeface="Arial"/>
              </a:defRPr>
            </a:lvl4pPr>
            <a:lvl5pPr indent="0" lvl="4" marL="0" marR="0" rtl="0" algn="r">
              <a:spcBef>
                <a:spcPts val="0"/>
              </a:spcBef>
              <a:buNone/>
              <a:defRPr b="0" i="0" sz="900" u="none" cap="none" strike="noStrike">
                <a:solidFill>
                  <a:srgbClr val="888888"/>
                </a:solidFill>
                <a:latin typeface="Arial"/>
                <a:ea typeface="Arial"/>
                <a:cs typeface="Arial"/>
                <a:sym typeface="Arial"/>
              </a:defRPr>
            </a:lvl5pPr>
            <a:lvl6pPr indent="0" lvl="5" marL="0" marR="0" rtl="0" algn="r">
              <a:spcBef>
                <a:spcPts val="0"/>
              </a:spcBef>
              <a:buNone/>
              <a:defRPr b="0" i="0" sz="900" u="none" cap="none" strike="noStrike">
                <a:solidFill>
                  <a:srgbClr val="888888"/>
                </a:solidFill>
                <a:latin typeface="Arial"/>
                <a:ea typeface="Arial"/>
                <a:cs typeface="Arial"/>
                <a:sym typeface="Arial"/>
              </a:defRPr>
            </a:lvl6pPr>
            <a:lvl7pPr indent="0" lvl="6" marL="0" marR="0" rtl="0" algn="r">
              <a:spcBef>
                <a:spcPts val="0"/>
              </a:spcBef>
              <a:buNone/>
              <a:defRPr b="0" i="0" sz="900" u="none" cap="none" strike="noStrike">
                <a:solidFill>
                  <a:srgbClr val="888888"/>
                </a:solidFill>
                <a:latin typeface="Arial"/>
                <a:ea typeface="Arial"/>
                <a:cs typeface="Arial"/>
                <a:sym typeface="Arial"/>
              </a:defRPr>
            </a:lvl7pPr>
            <a:lvl8pPr indent="0" lvl="7" marL="0" marR="0" rtl="0" algn="r">
              <a:spcBef>
                <a:spcPts val="0"/>
              </a:spcBef>
              <a:buNone/>
              <a:defRPr b="0" i="0" sz="900" u="none" cap="none" strike="noStrike">
                <a:solidFill>
                  <a:srgbClr val="888888"/>
                </a:solidFill>
                <a:latin typeface="Arial"/>
                <a:ea typeface="Arial"/>
                <a:cs typeface="Arial"/>
                <a:sym typeface="Arial"/>
              </a:defRPr>
            </a:lvl8pPr>
            <a:lvl9pPr indent="0" lvl="8" marL="0" marR="0" rtl="0" algn="r">
              <a:spcBef>
                <a:spcPts val="0"/>
              </a:spcBef>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zh-C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默认主题">
    <p:bg>
      <p:bgPr>
        <a:solidFill>
          <a:srgbClr val="FFFFFF">
            <a:alpha val="100000"/>
          </a:srgbClr>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5748369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s>
</file>

<file path=ppt/slides/slide1.xml><?xml version="1.0" encoding="utf-8"?>
<p:sld xmlns:p="http://schemas.openxmlformats.org/presentationml/2006/main" xmlns:a="http://schemas.openxmlformats.org/drawingml/2006/main">
  <p:cSld>
    <p:bg>
      <p:bgPr>
        <a:gradFill rotWithShape="true">
          <a:gsLst>
            <a:gs pos="0">
              <a:srgbClr val="0D1117">
                <a:alpha val="100000"/>
              </a:srgbClr>
            </a:gs>
            <a:gs pos="100000">
              <a:srgbClr val="161B22">
                <a:alpha val="100000"/>
              </a:srgbClr>
            </a:gs>
          </a:gsLst>
          <a:lin ang="2700000"/>
        </a:gradFill>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76200"/>
          </a:xfrm>
          <a:prstGeom prst="roundRect">
            <a:avLst>
              <a:gd name="adj" fmla="val 0"/>
            </a:avLst>
          </a:prstGeom>
          <a:solidFill>
            <a:srgbClr val="C9A96E">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1016000" y="1524000"/>
            <a:ext cx="10160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600">
                <a:solidFill>
                  <a:srgbClr val="C9A96E"/>
                </a:solidFill>
                <a:latin typeface="Noto Sans SC"/>
                <a:ea typeface="Noto Sans SC"/>
                <a:cs typeface="Noto Sans SC"/>
                <a:sym typeface="Noto Sans SC"/>
              </a:rPr>
              <a:t>PRODUCT SPECIFICATION SHEET</a:t>
            </a:r>
            <a:endParaRPr lang="en-US" sz="1100"/>
          </a:p>
        </p:txBody>
      </p:sp>
      <p:sp>
        <p:nvSpPr>
          <p:cNvPr name="AutoShape 4" id="4"/>
          <p:cNvSpPr/>
          <p:nvPr/>
        </p:nvSpPr>
        <p:spPr>
          <a:xfrm rot="0" flipH="false" flipV="false">
            <a:off x="1016000" y="2286000"/>
            <a:ext cx="10160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800">
                <a:solidFill>
                  <a:srgbClr val="E6EDF3"/>
                </a:solidFill>
                <a:latin typeface="Noto Sans SC"/>
                <a:ea typeface="Noto Sans SC"/>
                <a:cs typeface="Noto Sans SC"/>
                <a:sym typeface="Noto Sans SC"/>
              </a:rPr>
              <a:t>高钴钢三刃倒角刀</a:t>
            </a:r>
            <a:endParaRPr lang="en-US" sz="1100"/>
          </a:p>
        </p:txBody>
      </p:sp>
      <p:sp>
        <p:nvSpPr>
          <p:cNvPr name="AutoShape 5" id="5"/>
          <p:cNvSpPr/>
          <p:nvPr/>
        </p:nvSpPr>
        <p:spPr>
          <a:xfrm rot="0" flipH="false" flipV="false">
            <a:off x="1016000" y="3556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400">
                <a:solidFill>
                  <a:srgbClr val="A8B3C0"/>
                </a:solidFill>
                <a:latin typeface="Noto Sans SC"/>
                <a:ea typeface="Noto Sans SC"/>
                <a:cs typeface="Noto Sans SC"/>
                <a:sym typeface="Noto Sans SC"/>
              </a:rPr>
              <a:t>HSS-E Cobalt Steel 3-Flute Countersink</a:t>
            </a:r>
            <a:endParaRPr lang="en-US" sz="1100"/>
          </a:p>
        </p:txBody>
      </p:sp>
      <p:cxnSp>
        <p:nvCxnSpPr>
          <p:cNvPr name="Connector 6" id="6"/>
          <p:cNvCxnSpPr/>
          <p:nvPr/>
        </p:nvCxnSpPr>
        <p:spPr>
          <a:xfrm rot="-28647" flipH="false" flipV="false">
            <a:off x="1016026" y="4565650"/>
            <a:ext cx="1524000" cy="12700"/>
          </a:xfrm>
          <a:prstGeom prst="straightConnector1">
            <a:avLst/>
          </a:prstGeom>
          <a:solidFill>
            <a:srgbClr val="DEE0E3">
              <a:alpha val="100000"/>
            </a:srgbClr>
          </a:solidFill>
          <a:ln w="25400" cmpd="sng" cap="flat">
            <a:solidFill>
              <a:srgbClr val="C9A96E">
                <a:alpha val="100000"/>
              </a:srgbClr>
            </a:solidFill>
            <a:prstDash val="solid"/>
            <a:round/>
            <a:headEnd type="none" w="lg" len="lg"/>
            <a:tailEnd type="none" w="lg" len="lg"/>
          </a:ln>
        </p:spPr>
      </p:cxnSp>
      <p:sp>
        <p:nvSpPr>
          <p:cNvPr name="AutoShape 7" id="7"/>
          <p:cNvSpPr/>
          <p:nvPr/>
        </p:nvSpPr>
        <p:spPr>
          <a:xfrm rot="0" flipH="false" flipV="false">
            <a:off x="1016000" y="4826000"/>
            <a:ext cx="10160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600">
                <a:solidFill>
                  <a:srgbClr val="C8C8C8"/>
                </a:solidFill>
                <a:latin typeface="Noto Sans SC"/>
                <a:ea typeface="Noto Sans SC"/>
                <a:cs typeface="Noto Sans SC"/>
                <a:sym typeface="Noto Sans SC"/>
              </a:rPr>
              <a:t>6个角度 · 16种直径规格 · 德标/国标全覆盖</a:t>
            </a:r>
            <a:endParaRPr lang="en-US" sz="1100"/>
          </a:p>
        </p:txBody>
      </p:sp>
      <p:sp>
        <p:nvSpPr>
          <p:cNvPr name="AutoShape 8" id="8"/>
          <p:cNvSpPr/>
          <p:nvPr/>
        </p:nvSpPr>
        <p:spPr>
          <a:xfrm rot="0" flipH="false" flipV="false">
            <a:off x="1016000" y="5715000"/>
            <a:ext cx="10160000" cy="762000"/>
          </a:xfrm>
          <a:prstGeom prst="roundRect">
            <a:avLst>
              <a:gd name="adj" fmla="val 0"/>
            </a:avLst>
          </a:prstGeom>
          <a:solidFill>
            <a:srgbClr val="C9A96E">
              <a:alpha val="1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9" id="9"/>
          <p:cNvSpPr/>
          <p:nvPr/>
        </p:nvSpPr>
        <p:spPr>
          <a:xfrm rot="0" flipH="false" flipV="false">
            <a:off x="1270000" y="5905500"/>
            <a:ext cx="965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400">
                <a:solidFill>
                  <a:srgbClr val="C9A96E"/>
                </a:solidFill>
                <a:latin typeface="Noto Sans SC"/>
                <a:ea typeface="Noto Sans SC"/>
                <a:cs typeface="Noto Sans SC"/>
                <a:sym typeface="Noto Sans SC"/>
              </a:rPr>
              <a:t>东莞市立浩五金科技有限公司 · 专业数控刀具研发生产</a:t>
            </a:r>
            <a:endParaRPr lang="en-US" sz="1100"/>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FFFFFF">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762000" y="508000"/>
            <a:ext cx="10668000" cy="5715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600">
                <a:solidFill>
                  <a:srgbClr val="0D1117"/>
                </a:solidFill>
                <a:latin typeface="Noto Sans SC"/>
                <a:ea typeface="Noto Sans SC"/>
                <a:cs typeface="Noto Sans SC"/>
                <a:sym typeface="Noto Sans SC"/>
              </a:rPr>
              <a:t>产品概述：德国高钴钢材质，三刃设计，寿命3倍</a:t>
            </a:r>
            <a:endParaRPr lang="en-US" sz="1100"/>
          </a:p>
        </p:txBody>
      </p:sp>
      <p:cxnSp>
        <p:nvCxnSpPr>
          <p:cNvPr name="Connector 3" id="3"/>
          <p:cNvCxnSpPr/>
          <p:nvPr/>
        </p:nvCxnSpPr>
        <p:spPr>
          <a:xfrm rot="-4092" flipH="false" flipV="false">
            <a:off x="762004" y="1200150"/>
            <a:ext cx="10668000" cy="12700"/>
          </a:xfrm>
          <a:prstGeom prst="straightConnector1">
            <a:avLst/>
          </a:prstGeom>
          <a:solidFill>
            <a:srgbClr val="DEE0E3">
              <a:alpha val="100000"/>
            </a:srgbClr>
          </a:solidFill>
          <a:ln w="12700" cmpd="sng" cap="flat">
            <a:solidFill>
              <a:srgbClr val="C9A96E">
                <a:alpha val="100000"/>
              </a:srgbClr>
            </a:solidFill>
            <a:prstDash val="solid"/>
            <a:round/>
            <a:headEnd type="none" w="med" len="med"/>
            <a:tailEnd type="none" w="med" len="med"/>
          </a:ln>
        </p:spPr>
      </p:cxnSp>
      <p:sp>
        <p:nvSpPr>
          <p:cNvPr name="AutoShape 4" id="4"/>
          <p:cNvSpPr/>
          <p:nvPr/>
        </p:nvSpPr>
        <p:spPr>
          <a:xfrm rot="0" flipH="false" flipV="false">
            <a:off x="762000" y="1460500"/>
            <a:ext cx="10668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400">
                <a:solidFill>
                  <a:srgbClr val="505050"/>
                </a:solidFill>
                <a:latin typeface="Noto Sans SC"/>
                <a:ea typeface="Noto Sans SC"/>
                <a:cs typeface="Noto Sans SC"/>
                <a:sym typeface="Noto Sans SC"/>
              </a:rPr>
              <a:t>立浩科技HSS-E高钴钢三刃倒角刀，采用德国进口高钴钢（HSS-E，含钴8%）材质，结合瑞士精密磨削工艺，三刃设计切削更平稳，使用寿命是普通高速钢倒角刀的3倍以上。全系列覆盖6个角度（60°-120°）和16种头部直径规格（Φ6.3-Φ31mm），德标/国标全覆盖，满足汽车、3C、模具、航空航天等多行业加工需求。</a:t>
            </a:r>
            <a:endParaRPr lang="en-US" sz="1100"/>
          </a:p>
        </p:txBody>
      </p:sp>
      <p:sp>
        <p:nvSpPr>
          <p:cNvPr name="AutoShape 5" id="5"/>
          <p:cNvSpPr/>
          <p:nvPr/>
        </p:nvSpPr>
        <p:spPr>
          <a:xfrm rot="0" flipH="false" flipV="false">
            <a:off x="762000" y="2476500"/>
            <a:ext cx="5080000" cy="1905000"/>
          </a:xfrm>
          <a:prstGeom prst="roundRect">
            <a:avLst>
              <a:gd name="adj" fmla="val 0"/>
            </a:avLst>
          </a:prstGeom>
          <a:solidFill>
            <a:srgbClr val="0D1117">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6" id="6"/>
          <p:cNvSpPr/>
          <p:nvPr/>
        </p:nvSpPr>
        <p:spPr>
          <a:xfrm rot="0" flipH="false" flipV="false">
            <a:off x="1016000" y="26670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C9A96E"/>
                </a:solidFill>
                <a:latin typeface="Noto Sans SC"/>
                <a:ea typeface="Noto Sans SC"/>
                <a:cs typeface="Noto Sans SC"/>
                <a:sym typeface="Noto Sans SC"/>
              </a:rPr>
              <a:t>核心参数</a:t>
            </a:r>
            <a:endParaRPr lang="en-US" sz="1100"/>
          </a:p>
        </p:txBody>
      </p:sp>
      <p:sp>
        <p:nvSpPr>
          <p:cNvPr name="AutoShape 7" id="7"/>
          <p:cNvSpPr/>
          <p:nvPr/>
        </p:nvSpPr>
        <p:spPr>
          <a:xfrm rot="0" flipH="false" flipV="false">
            <a:off x="1016000" y="3111500"/>
            <a:ext cx="4572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C8C8C8"/>
                </a:solidFill>
                <a:latin typeface="Noto Sans SC"/>
                <a:ea typeface="Noto Sans SC"/>
                <a:cs typeface="Noto Sans SC"/>
                <a:sym typeface="Noto Sans SC"/>
              </a:rPr>
              <a:t>材质：</a:t>
            </a:r>
            <a:r>
              <a:rPr lang="en-US" b="false" i="false" strike="noStrike" u="none" sz="1200">
                <a:solidFill>
                  <a:srgbClr val="C8C8C8"/>
                </a:solidFill>
                <a:latin typeface="Noto Sans SC"/>
                <a:ea typeface="Noto Sans SC"/>
                <a:cs typeface="Noto Sans SC"/>
                <a:sym typeface="Noto Sans SC"/>
              </a:rPr>
              <a:t>德国高钴钢 HSS-E（含钴8%）</a:t>
            </a:r>
            <a:endParaRPr lang="en-US" sz="1100"/>
          </a:p>
          <a:p>
            <a:pPr algn="l" marL="0" indent="0">
              <a:lnSpc>
                <a:spcPct val="133333"/>
              </a:lnSpc>
            </a:pPr>
            <a:r>
              <a:rPr lang="en-US" b="true" i="false" strike="noStrike" u="none" sz="1200">
                <a:solidFill>
                  <a:srgbClr val="C8C8C8"/>
                </a:solidFill>
                <a:latin typeface="Noto Sans SC"/>
                <a:ea typeface="Noto Sans SC"/>
                <a:cs typeface="Noto Sans SC"/>
                <a:sym typeface="Noto Sans SC"/>
              </a:rPr>
              <a:t>刃数：</a:t>
            </a:r>
            <a:r>
              <a:rPr lang="en-US" b="false" i="false" strike="noStrike" u="none" sz="1200">
                <a:solidFill>
                  <a:srgbClr val="C8C8C8"/>
                </a:solidFill>
                <a:latin typeface="Noto Sans SC"/>
                <a:ea typeface="Noto Sans SC"/>
                <a:cs typeface="Noto Sans SC"/>
                <a:sym typeface="Noto Sans SC"/>
              </a:rPr>
              <a:t>三刃</a:t>
            </a:r>
          </a:p>
          <a:p>
            <a:pPr algn="l" marL="0" indent="0">
              <a:lnSpc>
                <a:spcPct val="133333"/>
              </a:lnSpc>
            </a:pPr>
            <a:r>
              <a:rPr lang="en-US" b="true" i="false" strike="noStrike" u="none" sz="1200">
                <a:solidFill>
                  <a:srgbClr val="C8C8C8"/>
                </a:solidFill>
                <a:latin typeface="Noto Sans SC"/>
                <a:ea typeface="Noto Sans SC"/>
                <a:cs typeface="Noto Sans SC"/>
                <a:sym typeface="Noto Sans SC"/>
              </a:rPr>
              <a:t>角度：</a:t>
            </a:r>
            <a:r>
              <a:rPr lang="en-US" b="false" i="false" strike="noStrike" u="none" sz="1200">
                <a:solidFill>
                  <a:srgbClr val="C8C8C8"/>
                </a:solidFill>
                <a:latin typeface="Noto Sans SC"/>
                <a:ea typeface="Noto Sans SC"/>
                <a:cs typeface="Noto Sans SC"/>
                <a:sym typeface="Noto Sans SC"/>
              </a:rPr>
              <a:t>60°/82°/90°/100°/110°/120°</a:t>
            </a:r>
          </a:p>
          <a:p>
            <a:pPr algn="l" marL="0" indent="0">
              <a:lnSpc>
                <a:spcPct val="133333"/>
              </a:lnSpc>
            </a:pPr>
            <a:r>
              <a:rPr lang="en-US" b="true" i="false" strike="noStrike" u="none" sz="1200">
                <a:solidFill>
                  <a:srgbClr val="C8C8C8"/>
                </a:solidFill>
                <a:latin typeface="Noto Sans SC"/>
                <a:ea typeface="Noto Sans SC"/>
                <a:cs typeface="Noto Sans SC"/>
                <a:sym typeface="Noto Sans SC"/>
              </a:rPr>
              <a:t>直径：</a:t>
            </a:r>
            <a:r>
              <a:rPr lang="en-US" b="false" i="false" strike="noStrike" u="none" sz="1200">
                <a:solidFill>
                  <a:srgbClr val="C8C8C8"/>
                </a:solidFill>
                <a:latin typeface="Noto Sans SC"/>
                <a:ea typeface="Noto Sans SC"/>
                <a:cs typeface="Noto Sans SC"/>
                <a:sym typeface="Noto Sans SC"/>
              </a:rPr>
              <a:t>Φ6.3-Φ31mm（16种规格）</a:t>
            </a:r>
          </a:p>
          <a:p>
            <a:pPr algn="l" marL="0" indent="0">
              <a:lnSpc>
                <a:spcPct val="133333"/>
              </a:lnSpc>
            </a:pPr>
            <a:r>
              <a:rPr lang="en-US" b="true" i="false" strike="noStrike" u="none" sz="1200">
                <a:solidFill>
                  <a:srgbClr val="C8C8C8"/>
                </a:solidFill>
                <a:latin typeface="Noto Sans SC"/>
                <a:ea typeface="Noto Sans SC"/>
                <a:cs typeface="Noto Sans SC"/>
                <a:sym typeface="Noto Sans SC"/>
              </a:rPr>
              <a:t>涂层：</a:t>
            </a:r>
            <a:r>
              <a:rPr lang="en-US" b="false" i="false" strike="noStrike" u="none" sz="1200">
                <a:solidFill>
                  <a:srgbClr val="C8C8C8"/>
                </a:solidFill>
                <a:latin typeface="Noto Sans SC"/>
                <a:ea typeface="Noto Sans SC"/>
                <a:cs typeface="Noto Sans SC"/>
                <a:sym typeface="Noto Sans SC"/>
              </a:rPr>
              <a:t>TiA复合涂层（可选）</a:t>
            </a:r>
          </a:p>
        </p:txBody>
      </p:sp>
      <p:sp>
        <p:nvSpPr>
          <p:cNvPr name="AutoShape 8" id="8"/>
          <p:cNvSpPr/>
          <p:nvPr/>
        </p:nvSpPr>
        <p:spPr>
          <a:xfrm rot="0" flipH="false" flipV="false">
            <a:off x="6350000" y="2476500"/>
            <a:ext cx="5080000" cy="1905000"/>
          </a:xfrm>
          <a:prstGeom prst="roundRect">
            <a:avLst>
              <a:gd name="adj" fmla="val 0"/>
            </a:avLst>
          </a:prstGeom>
          <a:solidFill>
            <a:srgbClr val="F7F7F8">
              <a:alpha val="100000"/>
            </a:srgbClr>
          </a:solidFill>
          <a:ln w="12700" cmpd="sng" cap="flat">
            <a:solidFill>
              <a:srgbClr val="DCDCDC">
                <a:alpha val="100000"/>
              </a:srgbClr>
            </a:solidFill>
            <a:prstDash val="solid"/>
            <a:round/>
          </a:ln>
        </p:spPr>
        <p:txBody>
          <a:bodyPr anchor="ctr" rtlCol="false" vert="horz" wrap="square" lIns="63500" rIns="63500" tIns="63500" bIns="63500"/>
          <a:lstStyle/>
          <a:p>
            <a:pPr algn="ctr">
              <a:defRPr/>
            </a:pPr>
            <a:endParaRPr/>
          </a:p>
        </p:txBody>
      </p:sp>
      <p:sp>
        <p:nvSpPr>
          <p:cNvPr name="AutoShape 9" id="9"/>
          <p:cNvSpPr/>
          <p:nvPr/>
        </p:nvSpPr>
        <p:spPr>
          <a:xfrm rot="0" flipH="false" flipV="false">
            <a:off x="6604000" y="26670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1117"/>
                </a:solidFill>
                <a:latin typeface="Noto Sans SC"/>
                <a:ea typeface="Noto Sans SC"/>
                <a:cs typeface="Noto Sans SC"/>
                <a:sym typeface="Noto Sans SC"/>
              </a:rPr>
              <a:t>性能对比</a:t>
            </a:r>
            <a:endParaRPr lang="en-US" sz="1100"/>
          </a:p>
        </p:txBody>
      </p:sp>
      <p:sp>
        <p:nvSpPr>
          <p:cNvPr name="AutoShape 10" id="10"/>
          <p:cNvSpPr/>
          <p:nvPr/>
        </p:nvSpPr>
        <p:spPr>
          <a:xfrm rot="0" flipH="false" flipV="false">
            <a:off x="6604000" y="3111500"/>
            <a:ext cx="4572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505050"/>
                </a:solidFill>
                <a:latin typeface="Noto Sans SC"/>
                <a:ea typeface="Noto Sans SC"/>
                <a:cs typeface="Noto Sans SC"/>
                <a:sym typeface="Noto Sans SC"/>
              </a:rPr>
              <a:t>使用寿命：</a:t>
            </a:r>
            <a:r>
              <a:rPr lang="en-US" b="false" i="false" strike="noStrike" u="none" sz="1200">
                <a:solidFill>
                  <a:srgbClr val="505050"/>
                </a:solidFill>
                <a:latin typeface="Noto Sans SC"/>
                <a:ea typeface="Noto Sans SC"/>
                <a:cs typeface="Noto Sans SC"/>
                <a:sym typeface="Noto Sans SC"/>
              </a:rPr>
              <a:t>普通高速钢的3倍</a:t>
            </a:r>
            <a:endParaRPr lang="en-US" sz="1100"/>
          </a:p>
          <a:p>
            <a:pPr algn="l" marL="0" indent="0">
              <a:lnSpc>
                <a:spcPct val="133333"/>
              </a:lnSpc>
            </a:pPr>
            <a:r>
              <a:rPr lang="en-US" b="true" i="false" strike="noStrike" u="none" sz="1200">
                <a:solidFill>
                  <a:srgbClr val="505050"/>
                </a:solidFill>
                <a:latin typeface="Noto Sans SC"/>
                <a:ea typeface="Noto Sans SC"/>
                <a:cs typeface="Noto Sans SC"/>
                <a:sym typeface="Noto Sans SC"/>
              </a:rPr>
              <a:t>加工效率：</a:t>
            </a:r>
            <a:r>
              <a:rPr lang="en-US" b="false" i="false" strike="noStrike" u="none" sz="1200">
                <a:solidFill>
                  <a:srgbClr val="505050"/>
                </a:solidFill>
                <a:latin typeface="Noto Sans SC"/>
                <a:ea typeface="Noto Sans SC"/>
                <a:cs typeface="Noto Sans SC"/>
                <a:sym typeface="Noto Sans SC"/>
              </a:rPr>
              <a:t>比单刃提高50%</a:t>
            </a:r>
          </a:p>
          <a:p>
            <a:pPr algn="l" marL="0" indent="0">
              <a:lnSpc>
                <a:spcPct val="133333"/>
              </a:lnSpc>
            </a:pPr>
            <a:r>
              <a:rPr lang="en-US" b="true" i="false" strike="noStrike" u="none" sz="1200">
                <a:solidFill>
                  <a:srgbClr val="505050"/>
                </a:solidFill>
                <a:latin typeface="Noto Sans SC"/>
                <a:ea typeface="Noto Sans SC"/>
                <a:cs typeface="Noto Sans SC"/>
                <a:sym typeface="Noto Sans SC"/>
              </a:rPr>
              <a:t>表面质量：</a:t>
            </a:r>
            <a:r>
              <a:rPr lang="en-US" b="false" i="false" strike="noStrike" u="none" sz="1200">
                <a:solidFill>
                  <a:srgbClr val="505050"/>
                </a:solidFill>
                <a:latin typeface="Noto Sans SC"/>
                <a:ea typeface="Noto Sans SC"/>
                <a:cs typeface="Noto Sans SC"/>
                <a:sym typeface="Noto Sans SC"/>
              </a:rPr>
              <a:t>Ra≤1.6μm</a:t>
            </a:r>
          </a:p>
          <a:p>
            <a:pPr algn="l" marL="0" indent="0">
              <a:lnSpc>
                <a:spcPct val="133333"/>
              </a:lnSpc>
            </a:pPr>
            <a:r>
              <a:rPr lang="en-US" b="true" i="false" strike="noStrike" u="none" sz="1200">
                <a:solidFill>
                  <a:srgbClr val="505050"/>
                </a:solidFill>
                <a:latin typeface="Noto Sans SC"/>
                <a:ea typeface="Noto Sans SC"/>
                <a:cs typeface="Noto Sans SC"/>
                <a:sym typeface="Noto Sans SC"/>
              </a:rPr>
              <a:t>适用材料：</a:t>
            </a:r>
            <a:r>
              <a:rPr lang="en-US" b="false" i="false" strike="noStrike" u="none" sz="1200">
                <a:solidFill>
                  <a:srgbClr val="505050"/>
                </a:solidFill>
                <a:latin typeface="Noto Sans SC"/>
                <a:ea typeface="Noto Sans SC"/>
                <a:cs typeface="Noto Sans SC"/>
                <a:sym typeface="Noto Sans SC"/>
              </a:rPr>
              <a:t>碳钢/合金钢/不锈钢/铸铁/铝/铜</a:t>
            </a:r>
          </a:p>
          <a:p>
            <a:pPr algn="l" marL="0" indent="0">
              <a:lnSpc>
                <a:spcPct val="133333"/>
              </a:lnSpc>
            </a:pPr>
            <a:r>
              <a:rPr lang="en-US" b="true" i="false" strike="noStrike" u="none" sz="1200">
                <a:solidFill>
                  <a:srgbClr val="505050"/>
                </a:solidFill>
                <a:latin typeface="Noto Sans SC"/>
                <a:ea typeface="Noto Sans SC"/>
                <a:cs typeface="Noto Sans SC"/>
                <a:sym typeface="Noto Sans SC"/>
              </a:rPr>
              <a:t>红硬性：</a:t>
            </a:r>
            <a:r>
              <a:rPr lang="en-US" b="false" i="false" strike="noStrike" u="none" sz="1200">
                <a:solidFill>
                  <a:srgbClr val="505050"/>
                </a:solidFill>
                <a:latin typeface="Noto Sans SC"/>
                <a:ea typeface="Noto Sans SC"/>
                <a:cs typeface="Noto Sans SC"/>
                <a:sym typeface="Noto Sans SC"/>
              </a:rPr>
              <a:t>600℃仍保持HRC60以上</a:t>
            </a:r>
          </a:p>
        </p:txBody>
      </p:sp>
      <p:sp>
        <p:nvSpPr>
          <p:cNvPr name="AutoShape 11" id="11"/>
          <p:cNvSpPr/>
          <p:nvPr/>
        </p:nvSpPr>
        <p:spPr>
          <a:xfrm rot="0" flipH="false" flipV="false">
            <a:off x="762000" y="4635500"/>
            <a:ext cx="1066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1117"/>
                </a:solidFill>
                <a:latin typeface="Noto Sans SC"/>
                <a:ea typeface="Noto Sans SC"/>
                <a:cs typeface="Noto Sans SC"/>
                <a:sym typeface="Noto Sans SC"/>
              </a:rPr>
              <a:t>八大产品特点</a:t>
            </a:r>
            <a:endParaRPr lang="en-US" sz="1100"/>
          </a:p>
        </p:txBody>
      </p:sp>
      <p:sp>
        <p:nvSpPr>
          <p:cNvPr name="AutoShape 12" id="12"/>
          <p:cNvSpPr/>
          <p:nvPr/>
        </p:nvSpPr>
        <p:spPr>
          <a:xfrm rot="0" flipH="false" flipV="false">
            <a:off x="762000" y="5080000"/>
            <a:ext cx="5334000" cy="1524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200">
                <a:solidFill>
                  <a:srgbClr val="505050"/>
                </a:solidFill>
                <a:latin typeface="Noto Sans SC"/>
                <a:ea typeface="Noto Sans SC"/>
                <a:cs typeface="Noto Sans SC"/>
                <a:sym typeface="Noto Sans SC"/>
              </a:rPr>
              <a:t>01 德国高钴钢材质</a:t>
            </a:r>
            <a:r>
              <a:rPr lang="en-US" b="false" i="false" strike="noStrike" u="none" sz="1200">
                <a:solidFill>
                  <a:srgbClr val="505050"/>
                </a:solidFill>
                <a:latin typeface="Noto Sans SC"/>
                <a:ea typeface="Noto Sans SC"/>
                <a:cs typeface="Noto Sans SC"/>
                <a:sym typeface="Noto Sans SC"/>
              </a:rPr>
              <a:t>：含钴8%，红硬性好，适合难加工材料</a:t>
            </a:r>
            <a:endParaRPr lang="en-US" sz="1100"/>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02 三刃设计</a:t>
            </a:r>
            <a:r>
              <a:rPr lang="en-US" b="false" i="false" strike="noStrike" u="none" sz="1200">
                <a:solidFill>
                  <a:srgbClr val="505050"/>
                </a:solidFill>
                <a:latin typeface="Noto Sans SC"/>
                <a:ea typeface="Noto Sans SC"/>
                <a:cs typeface="Noto Sans SC"/>
                <a:sym typeface="Noto Sans SC"/>
              </a:rPr>
              <a:t>：切削平稳，振动小，表面质量好</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03 瑞士精密磨削</a:t>
            </a:r>
            <a:r>
              <a:rPr lang="en-US" b="false" i="false" strike="noStrike" u="none" sz="1200">
                <a:solidFill>
                  <a:srgbClr val="505050"/>
                </a:solidFill>
                <a:latin typeface="Noto Sans SC"/>
                <a:ea typeface="Noto Sans SC"/>
                <a:cs typeface="Noto Sans SC"/>
                <a:sym typeface="Noto Sans SC"/>
              </a:rPr>
              <a:t>：刀刃锋利，切削阻力小，寿命长</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04 全角度覆盖</a:t>
            </a:r>
            <a:r>
              <a:rPr lang="en-US" b="false" i="false" strike="noStrike" u="none" sz="1200">
                <a:solidFill>
                  <a:srgbClr val="505050"/>
                </a:solidFill>
                <a:latin typeface="Noto Sans SC"/>
                <a:ea typeface="Noto Sans SC"/>
                <a:cs typeface="Noto Sans SC"/>
                <a:sym typeface="Noto Sans SC"/>
              </a:rPr>
              <a:t>：60°-120°，6个角度可选</a:t>
            </a:r>
          </a:p>
        </p:txBody>
      </p:sp>
      <p:sp>
        <p:nvSpPr>
          <p:cNvPr name="AutoShape 13" id="13"/>
          <p:cNvSpPr/>
          <p:nvPr/>
        </p:nvSpPr>
        <p:spPr>
          <a:xfrm rot="0" flipH="false" flipV="false">
            <a:off x="6350000" y="5080000"/>
            <a:ext cx="5080000" cy="1524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200">
                <a:solidFill>
                  <a:srgbClr val="505050"/>
                </a:solidFill>
                <a:latin typeface="Noto Sans SC"/>
                <a:ea typeface="Noto Sans SC"/>
                <a:cs typeface="Noto Sans SC"/>
                <a:sym typeface="Noto Sans SC"/>
              </a:rPr>
              <a:t>05 全规格覆盖</a:t>
            </a:r>
            <a:r>
              <a:rPr lang="en-US" b="false" i="false" strike="noStrike" u="none" sz="1200">
                <a:solidFill>
                  <a:srgbClr val="505050"/>
                </a:solidFill>
                <a:latin typeface="Noto Sans SC"/>
                <a:ea typeface="Noto Sans SC"/>
                <a:cs typeface="Noto Sans SC"/>
                <a:sym typeface="Noto Sans SC"/>
              </a:rPr>
              <a:t>：Φ6.3-Φ31mm，16种直径，德标/国标</a:t>
            </a:r>
            <a:endParaRPr lang="en-US" sz="1100"/>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06 TiA复合涂层</a:t>
            </a:r>
            <a:r>
              <a:rPr lang="en-US" b="false" i="false" strike="noStrike" u="none" sz="1200">
                <a:solidFill>
                  <a:srgbClr val="505050"/>
                </a:solidFill>
                <a:latin typeface="Noto Sans SC"/>
                <a:ea typeface="Noto Sans SC"/>
                <a:cs typeface="Noto Sans SC"/>
                <a:sym typeface="Noto Sans SC"/>
              </a:rPr>
              <a:t>：可选涂层，进一步提升寿命和切削速度</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07 不带导柱设计</a:t>
            </a:r>
            <a:r>
              <a:rPr lang="en-US" b="false" i="false" strike="noStrike" u="none" sz="1200">
                <a:solidFill>
                  <a:srgbClr val="505050"/>
                </a:solidFill>
                <a:latin typeface="Noto Sans SC"/>
                <a:ea typeface="Noto Sans SC"/>
                <a:cs typeface="Noto Sans SC"/>
                <a:sym typeface="Noto Sans SC"/>
              </a:rPr>
              <a:t>：通用性强，适合各种沉孔倒角加工</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08 ISO9001认证</a:t>
            </a:r>
            <a:r>
              <a:rPr lang="en-US" b="false" i="false" strike="noStrike" u="none" sz="1200">
                <a:solidFill>
                  <a:srgbClr val="505050"/>
                </a:solidFill>
                <a:latin typeface="Noto Sans SC"/>
                <a:ea typeface="Noto Sans SC"/>
                <a:cs typeface="Noto Sans SC"/>
                <a:sym typeface="Noto Sans SC"/>
              </a:rPr>
              <a:t>：严格质量控制，出口30+国家和地区</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F7F7F8">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762000" y="444500"/>
            <a:ext cx="10668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400">
                <a:solidFill>
                  <a:srgbClr val="0D1117"/>
                </a:solidFill>
                <a:latin typeface="Noto Sans SC"/>
                <a:ea typeface="Noto Sans SC"/>
                <a:cs typeface="Noto Sans SC"/>
                <a:sym typeface="Noto Sans SC"/>
              </a:rPr>
              <a:t>规格总览：6个角度 × 16种直径，德标/国标全覆盖</a:t>
            </a:r>
            <a:endParaRPr lang="en-US" sz="1100"/>
          </a:p>
        </p:txBody>
      </p:sp>
      <p:cxnSp>
        <p:nvCxnSpPr>
          <p:cNvPr name="Connector 3" id="3"/>
          <p:cNvCxnSpPr/>
          <p:nvPr/>
        </p:nvCxnSpPr>
        <p:spPr>
          <a:xfrm rot="-4092" flipH="false" flipV="false">
            <a:off x="762004" y="1009650"/>
            <a:ext cx="10668000" cy="12700"/>
          </a:xfrm>
          <a:prstGeom prst="straightConnector1">
            <a:avLst/>
          </a:prstGeom>
          <a:solidFill>
            <a:srgbClr val="DEE0E3">
              <a:alpha val="100000"/>
            </a:srgbClr>
          </a:solidFill>
          <a:ln w="12700" cmpd="sng" cap="flat">
            <a:solidFill>
              <a:srgbClr val="C9A96E">
                <a:alpha val="100000"/>
              </a:srgbClr>
            </a:solidFill>
            <a:prstDash val="solid"/>
            <a:round/>
            <a:headEnd type="none" w="med" len="med"/>
            <a:tailEnd type="none" w="med" len="med"/>
          </a:ln>
        </p:spPr>
      </p:cxnSp>
      <p:graphicFrame>
        <p:nvGraphicFramePr>
          <p:cNvPr name="Table 4" id="4"/>
          <p:cNvGraphicFramePr>
            <a:graphicFrameLocks noGrp="true"/>
          </p:cNvGraphicFramePr>
          <p:nvPr/>
        </p:nvGraphicFramePr>
        <p:xfrm>
          <a:off x="762000" y="1270000"/>
          <a:ext cx="10668000" cy="4826000"/>
        </p:xfrm>
        <a:graphic>
          <a:graphicData uri="http://schemas.openxmlformats.org/drawingml/2006/table">
            <a:tbl>
              <a:tblPr>
                <a:effectLst/>
              </a:tblPr>
              <a:tblGrid>
                <a:gridCol w="1270000"/>
                <a:gridCol w="1524000"/>
                <a:gridCol w="7874000"/>
              </a:tblGrid>
              <a:tr h="495300">
                <a:tc>
                  <a:txBody>
                    <a:bodyPr anchor="t" rtlCol="false"/>
                    <a:lstStyle/>
                    <a:p>
                      <a:pPr algn="ctr" marL="0" indent="0">
                        <a:lnSpc>
                          <a:spcPct val="100000"/>
                        </a:lnSpc>
                        <a:defRPr/>
                      </a:pPr>
                      <a:r>
                        <a:rPr lang="en-US" b="true" i="false" strike="noStrike" u="none" sz="1300">
                          <a:solidFill>
                            <a:srgbClr val="FFFFFF"/>
                          </a:solidFill>
                          <a:latin typeface="Noto Sans SC"/>
                          <a:ea typeface="Noto Sans SC"/>
                          <a:cs typeface="Noto Sans SC"/>
                          <a:sym typeface="Noto Sans SC"/>
                        </a:rPr>
                        <a:t>角度</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300">
                          <a:solidFill>
                            <a:srgbClr val="FFFFFF"/>
                          </a:solidFill>
                          <a:latin typeface="Noto Sans SC"/>
                          <a:ea typeface="Noto Sans SC"/>
                          <a:cs typeface="Noto Sans SC"/>
                          <a:sym typeface="Noto Sans SC"/>
                        </a:rPr>
                        <a:t>规格类型</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300">
                          <a:solidFill>
                            <a:srgbClr val="FFFFFF"/>
                          </a:solidFill>
                          <a:latin typeface="Noto Sans SC"/>
                          <a:ea typeface="Noto Sans SC"/>
                          <a:cs typeface="Noto Sans SC"/>
                          <a:sym typeface="Noto Sans SC"/>
                        </a:rPr>
                        <a:t>头部直径规格（mm）</a:t>
                      </a:r>
                      <a:endParaRPr lang="en-US" sz="1100"/>
                    </a:p>
                  </a:txBody>
                  <a:tcPr anchor="ctr" anchorCtr="false" marL="101600" marR="101600" marT="101600" marB="101600">
                    <a:lnL>
                      <a:noFill/>
                    </a:lnL>
                    <a:lnR>
                      <a:noFill/>
                    </a:lnR>
                    <a:lnT>
                      <a:noFill/>
                    </a:lnT>
                    <a:lnB>
                      <a:noFill/>
                    </a:lnB>
                    <a:solidFill>
                      <a:srgbClr val="0D1117">
                        <a:alpha val="100000"/>
                      </a:srgbClr>
                    </a:solidFill>
                  </a:tcPr>
                </a:tc>
              </a:tr>
              <a:tr h="723900">
                <a:tc>
                  <a:txBody>
                    <a:bodyPr anchor="t" rtlCol="false"/>
                    <a:lstStyle/>
                    <a:p>
                      <a:pPr algn="ctr" marL="0" indent="0">
                        <a:lnSpc>
                          <a:spcPct val="100000"/>
                        </a:lnSpc>
                        <a:defRPr/>
                      </a:pPr>
                      <a:r>
                        <a:rPr lang="en-US" b="true" i="false" strike="noStrike" u="none" sz="1400">
                          <a:solidFill>
                            <a:srgbClr val="C9A96E"/>
                          </a:solidFill>
                          <a:latin typeface="Noto Sans SC"/>
                          <a:ea typeface="Noto Sans SC"/>
                          <a:cs typeface="Noto Sans SC"/>
                          <a:sym typeface="Noto Sans SC"/>
                        </a:rPr>
                        <a:t>60°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505050"/>
                          </a:solidFill>
                          <a:latin typeface="Noto Sans SC"/>
                          <a:ea typeface="Noto Sans SC"/>
                          <a:cs typeface="Noto Sans SC"/>
                          <a:sym typeface="Noto Sans SC"/>
                        </a:rPr>
                        <a:t>德标8种</a:t>
                      </a:r>
                      <a:br>
                        <a:rPr lang="en-US" b="false" i="false" strike="noStrike" u="none" sz="1100">
                          <a:solidFill>
                            <a:srgbClr val="505050"/>
                          </a:solidFill>
                          <a:latin typeface="Noto Sans SC"/>
                          <a:ea typeface="Noto Sans SC"/>
                          <a:cs typeface="Noto Sans SC"/>
                          <a:sym typeface="Noto Sans SC"/>
                        </a:rPr>
                      </a:br>
                      <a:r>
                        <a:rPr lang="en-US" b="false" i="false" strike="noStrike" u="none" sz="1100">
                          <a:solidFill>
                            <a:srgbClr val="505050"/>
                          </a:solidFill>
                          <a:latin typeface="Noto Sans SC"/>
                          <a:ea typeface="Noto Sans SC"/>
                          <a:cs typeface="Noto Sans SC"/>
                          <a:sym typeface="Noto Sans SC"/>
                        </a:rPr>
                        <a:t>国标8种</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3C3C3C"/>
                          </a:solidFill>
                          <a:latin typeface="Noto Sans SC"/>
                          <a:ea typeface="Noto Sans SC"/>
                          <a:cs typeface="Noto Sans SC"/>
                          <a:sym typeface="Noto Sans SC"/>
                        </a:rPr>
                        <a:t>德标：Φ6.3 / Φ8.3 / Φ10.4 / Φ12.4 / Φ15 / Φ20.5 / Φ25 / Φ31</a:t>
                      </a:r>
                      <a:endParaRPr lang="en-US" sz="1100"/>
                    </a:p>
                    <a:p>
                      <a:pPr algn="ctr" marL="0" indent="0">
                        <a:lnSpc>
                          <a:spcPct val="100000"/>
                        </a:lnSpc>
                      </a:pPr>
                      <a:r>
                        <a:rPr lang="en-US" b="false" i="false" strike="noStrike" u="none" sz="1100">
                          <a:solidFill>
                            <a:srgbClr val="3C3C3C"/>
                          </a:solidFill>
                          <a:latin typeface="Noto Sans SC"/>
                          <a:ea typeface="Noto Sans SC"/>
                          <a:cs typeface="Noto Sans SC"/>
                          <a:sym typeface="Noto Sans SC"/>
                        </a:rPr>
                        <a:t>国标：Φ8 / Φ10 / Φ12 / Φ14 / Φ16 / Φ20 / Φ25 / Φ30</a:t>
                      </a:r>
                    </a:p>
                  </a:txBody>
                  <a:tcPr anchor="ctr" anchorCtr="false" marL="101600" marR="101600" marT="101600" marB="101600">
                    <a:lnL>
                      <a:noFill/>
                    </a:lnL>
                    <a:lnR>
                      <a:noFill/>
                    </a:lnR>
                    <a:lnT>
                      <a:noFill/>
                    </a:lnT>
                    <a:lnB>
                      <a:noFill/>
                    </a:lnB>
                    <a:noFill/>
                  </a:tcPr>
                </a:tc>
              </a:tr>
              <a:tr h="723900">
                <a:tc>
                  <a:txBody>
                    <a:bodyPr anchor="t" rtlCol="false"/>
                    <a:lstStyle/>
                    <a:p>
                      <a:pPr algn="ctr" marL="0" indent="0">
                        <a:lnSpc>
                          <a:spcPct val="100000"/>
                        </a:lnSpc>
                        <a:defRPr/>
                      </a:pPr>
                      <a:r>
                        <a:rPr lang="en-US" b="true" i="false" strike="noStrike" u="none" sz="1400">
                          <a:solidFill>
                            <a:srgbClr val="C9A96E"/>
                          </a:solidFill>
                          <a:latin typeface="Noto Sans SC"/>
                          <a:ea typeface="Noto Sans SC"/>
                          <a:cs typeface="Noto Sans SC"/>
                          <a:sym typeface="Noto Sans SC"/>
                        </a:rPr>
                        <a:t>82°</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505050"/>
                          </a:solidFill>
                          <a:latin typeface="Noto Sans SC"/>
                          <a:ea typeface="Noto Sans SC"/>
                          <a:cs typeface="Noto Sans SC"/>
                          <a:sym typeface="Noto Sans SC"/>
                        </a:rPr>
                        <a:t>德标8种</a:t>
                      </a:r>
                      <a:br>
                        <a:rPr lang="en-US" b="false" i="false" strike="noStrike" u="none" sz="1100">
                          <a:solidFill>
                            <a:srgbClr val="505050"/>
                          </a:solidFill>
                          <a:latin typeface="Noto Sans SC"/>
                          <a:ea typeface="Noto Sans SC"/>
                          <a:cs typeface="Noto Sans SC"/>
                          <a:sym typeface="Noto Sans SC"/>
                        </a:rPr>
                      </a:br>
                      <a:r>
                        <a:rPr lang="en-US" b="false" i="false" strike="noStrike" u="none" sz="1100">
                          <a:solidFill>
                            <a:srgbClr val="505050"/>
                          </a:solidFill>
                          <a:latin typeface="Noto Sans SC"/>
                          <a:ea typeface="Noto Sans SC"/>
                          <a:cs typeface="Noto Sans SC"/>
                          <a:sym typeface="Noto Sans SC"/>
                        </a:rPr>
                        <a:t>国标8种</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3C3C3C"/>
                          </a:solidFill>
                          <a:latin typeface="Noto Sans SC"/>
                          <a:ea typeface="Noto Sans SC"/>
                          <a:cs typeface="Noto Sans SC"/>
                          <a:sym typeface="Noto Sans SC"/>
                        </a:rPr>
                        <a:t>德标：Φ6.3 / Φ8.3 / Φ10.4 / Φ12.4 / Φ15 / Φ20.5 / Φ25 / Φ31</a:t>
                      </a:r>
                      <a:endParaRPr lang="en-US" sz="1100"/>
                    </a:p>
                    <a:p>
                      <a:pPr algn="ctr" marL="0" indent="0">
                        <a:lnSpc>
                          <a:spcPct val="100000"/>
                        </a:lnSpc>
                      </a:pPr>
                      <a:r>
                        <a:rPr lang="en-US" b="false" i="false" strike="noStrike" u="none" sz="1100">
                          <a:solidFill>
                            <a:srgbClr val="3C3C3C"/>
                          </a:solidFill>
                          <a:latin typeface="Noto Sans SC"/>
                          <a:ea typeface="Noto Sans SC"/>
                          <a:cs typeface="Noto Sans SC"/>
                          <a:sym typeface="Noto Sans SC"/>
                        </a:rPr>
                        <a:t>国标：Φ8 / Φ10 / Φ12 / Φ14 / Φ16 / Φ20 / Φ25 / Φ30</a:t>
                      </a:r>
                    </a:p>
                  </a:txBody>
                  <a:tcPr anchor="ctr" anchorCtr="false" marL="101600" marR="101600" marT="101600" marB="101600">
                    <a:lnL>
                      <a:noFill/>
                    </a:lnL>
                    <a:lnR>
                      <a:noFill/>
                    </a:lnR>
                    <a:lnT>
                      <a:noFill/>
                    </a:lnT>
                    <a:lnB>
                      <a:noFill/>
                    </a:lnB>
                    <a:noFill/>
                  </a:tcPr>
                </a:tc>
              </a:tr>
              <a:tr h="723900">
                <a:tc>
                  <a:txBody>
                    <a:bodyPr anchor="t" rtlCol="false"/>
                    <a:lstStyle/>
                    <a:p>
                      <a:pPr algn="ctr" marL="0" indent="0">
                        <a:lnSpc>
                          <a:spcPct val="100000"/>
                        </a:lnSpc>
                        <a:defRPr/>
                      </a:pPr>
                      <a:r>
                        <a:rPr lang="en-US" b="true" i="false" strike="noStrike" u="none" sz="1400">
                          <a:solidFill>
                            <a:srgbClr val="C9A96E"/>
                          </a:solidFill>
                          <a:latin typeface="Noto Sans SC"/>
                          <a:ea typeface="Noto Sans SC"/>
                          <a:cs typeface="Noto Sans SC"/>
                          <a:sym typeface="Noto Sans SC"/>
                        </a:rPr>
                        <a:t>90°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505050"/>
                          </a:solidFill>
                          <a:latin typeface="Noto Sans SC"/>
                          <a:ea typeface="Noto Sans SC"/>
                          <a:cs typeface="Noto Sans SC"/>
                          <a:sym typeface="Noto Sans SC"/>
                        </a:rPr>
                        <a:t>德标8种</a:t>
                      </a:r>
                      <a:br>
                        <a:rPr lang="en-US" b="false" i="false" strike="noStrike" u="none" sz="1100">
                          <a:solidFill>
                            <a:srgbClr val="505050"/>
                          </a:solidFill>
                          <a:latin typeface="Noto Sans SC"/>
                          <a:ea typeface="Noto Sans SC"/>
                          <a:cs typeface="Noto Sans SC"/>
                          <a:sym typeface="Noto Sans SC"/>
                        </a:rPr>
                      </a:br>
                      <a:r>
                        <a:rPr lang="en-US" b="false" i="false" strike="noStrike" u="none" sz="1100">
                          <a:solidFill>
                            <a:srgbClr val="505050"/>
                          </a:solidFill>
                          <a:latin typeface="Noto Sans SC"/>
                          <a:ea typeface="Noto Sans SC"/>
                          <a:cs typeface="Noto Sans SC"/>
                          <a:sym typeface="Noto Sans SC"/>
                        </a:rPr>
                        <a:t>国标8种</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3C3C3C"/>
                          </a:solidFill>
                          <a:latin typeface="Noto Sans SC"/>
                          <a:ea typeface="Noto Sans SC"/>
                          <a:cs typeface="Noto Sans SC"/>
                          <a:sym typeface="Noto Sans SC"/>
                        </a:rPr>
                        <a:t>德标：Φ6.3 / Φ8.3 / Φ10.4 / Φ12.4 / Φ15 / Φ20.5 / Φ25 / Φ31</a:t>
                      </a:r>
                      <a:endParaRPr lang="en-US" sz="1100"/>
                    </a:p>
                    <a:p>
                      <a:pPr algn="ctr" marL="0" indent="0">
                        <a:lnSpc>
                          <a:spcPct val="100000"/>
                        </a:lnSpc>
                      </a:pPr>
                      <a:r>
                        <a:rPr lang="en-US" b="false" i="false" strike="noStrike" u="none" sz="1100">
                          <a:solidFill>
                            <a:srgbClr val="3C3C3C"/>
                          </a:solidFill>
                          <a:latin typeface="Noto Sans SC"/>
                          <a:ea typeface="Noto Sans SC"/>
                          <a:cs typeface="Noto Sans SC"/>
                          <a:sym typeface="Noto Sans SC"/>
                        </a:rPr>
                        <a:t>国标：Φ8 / Φ10 / Φ12 / Φ14 / Φ16 / Φ20 / Φ25 / Φ30</a:t>
                      </a:r>
                    </a:p>
                  </a:txBody>
                  <a:tcPr anchor="ctr" anchorCtr="false" marL="101600" marR="101600" marT="101600" marB="101600">
                    <a:lnL>
                      <a:noFill/>
                    </a:lnL>
                    <a:lnR>
                      <a:noFill/>
                    </a:lnR>
                    <a:lnT>
                      <a:noFill/>
                    </a:lnT>
                    <a:lnB>
                      <a:noFill/>
                    </a:lnB>
                    <a:noFill/>
                  </a:tcPr>
                </a:tc>
              </a:tr>
              <a:tr h="723900">
                <a:tc>
                  <a:txBody>
                    <a:bodyPr anchor="t" rtlCol="false"/>
                    <a:lstStyle/>
                    <a:p>
                      <a:pPr algn="ctr" marL="0" indent="0">
                        <a:lnSpc>
                          <a:spcPct val="100000"/>
                        </a:lnSpc>
                        <a:defRPr/>
                      </a:pPr>
                      <a:r>
                        <a:rPr lang="en-US" b="true" i="false" strike="noStrike" u="none" sz="1400">
                          <a:solidFill>
                            <a:srgbClr val="C9A96E"/>
                          </a:solidFill>
                          <a:latin typeface="Noto Sans SC"/>
                          <a:ea typeface="Noto Sans SC"/>
                          <a:cs typeface="Noto Sans SC"/>
                          <a:sym typeface="Noto Sans SC"/>
                        </a:rPr>
                        <a:t>100°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505050"/>
                          </a:solidFill>
                          <a:latin typeface="Noto Sans SC"/>
                          <a:ea typeface="Noto Sans SC"/>
                          <a:cs typeface="Noto Sans SC"/>
                          <a:sym typeface="Noto Sans SC"/>
                        </a:rPr>
                        <a:t>德标8种</a:t>
                      </a:r>
                      <a:br>
                        <a:rPr lang="en-US" b="false" i="false" strike="noStrike" u="none" sz="1100">
                          <a:solidFill>
                            <a:srgbClr val="505050"/>
                          </a:solidFill>
                          <a:latin typeface="Noto Sans SC"/>
                          <a:ea typeface="Noto Sans SC"/>
                          <a:cs typeface="Noto Sans SC"/>
                          <a:sym typeface="Noto Sans SC"/>
                        </a:rPr>
                      </a:br>
                      <a:r>
                        <a:rPr lang="en-US" b="false" i="false" strike="noStrike" u="none" sz="1100">
                          <a:solidFill>
                            <a:srgbClr val="505050"/>
                          </a:solidFill>
                          <a:latin typeface="Noto Sans SC"/>
                          <a:ea typeface="Noto Sans SC"/>
                          <a:cs typeface="Noto Sans SC"/>
                          <a:sym typeface="Noto Sans SC"/>
                        </a:rPr>
                        <a:t>国标8种</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3C3C3C"/>
                          </a:solidFill>
                          <a:latin typeface="Noto Sans SC"/>
                          <a:ea typeface="Noto Sans SC"/>
                          <a:cs typeface="Noto Sans SC"/>
                          <a:sym typeface="Noto Sans SC"/>
                        </a:rPr>
                        <a:t>德标：Φ6.3 / Φ8.3 / Φ10.4 / Φ12.4 / Φ15 / Φ20.5 / Φ25 / Φ31</a:t>
                      </a:r>
                      <a:endParaRPr lang="en-US" sz="1100"/>
                    </a:p>
                    <a:p>
                      <a:pPr algn="ctr" marL="0" indent="0">
                        <a:lnSpc>
                          <a:spcPct val="100000"/>
                        </a:lnSpc>
                      </a:pPr>
                      <a:r>
                        <a:rPr lang="en-US" b="false" i="false" strike="noStrike" u="none" sz="1100">
                          <a:solidFill>
                            <a:srgbClr val="3C3C3C"/>
                          </a:solidFill>
                          <a:latin typeface="Noto Sans SC"/>
                          <a:ea typeface="Noto Sans SC"/>
                          <a:cs typeface="Noto Sans SC"/>
                          <a:sym typeface="Noto Sans SC"/>
                        </a:rPr>
                        <a:t>国标：Φ8 / Φ10 / Φ12 / Φ14 / Φ16 / Φ20 / Φ25 / Φ30</a:t>
                      </a:r>
                    </a:p>
                  </a:txBody>
                  <a:tcPr anchor="ctr" anchorCtr="false" marL="101600" marR="101600" marT="101600" marB="101600">
                    <a:lnL>
                      <a:noFill/>
                    </a:lnL>
                    <a:lnR>
                      <a:noFill/>
                    </a:lnR>
                    <a:lnT>
                      <a:noFill/>
                    </a:lnT>
                    <a:lnB>
                      <a:noFill/>
                    </a:lnB>
                    <a:noFill/>
                  </a:tcPr>
                </a:tc>
              </a:tr>
              <a:tr h="723900">
                <a:tc>
                  <a:txBody>
                    <a:bodyPr anchor="t" rtlCol="false"/>
                    <a:lstStyle/>
                    <a:p>
                      <a:pPr algn="ctr" marL="0" indent="0">
                        <a:lnSpc>
                          <a:spcPct val="100000"/>
                        </a:lnSpc>
                        <a:defRPr/>
                      </a:pPr>
                      <a:r>
                        <a:rPr lang="en-US" b="true" i="false" strike="noStrike" u="none" sz="1400">
                          <a:solidFill>
                            <a:srgbClr val="C9A96E"/>
                          </a:solidFill>
                          <a:latin typeface="Noto Sans SC"/>
                          <a:ea typeface="Noto Sans SC"/>
                          <a:cs typeface="Noto Sans SC"/>
                          <a:sym typeface="Noto Sans SC"/>
                        </a:rPr>
                        <a:t>110°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505050"/>
                          </a:solidFill>
                          <a:latin typeface="Noto Sans SC"/>
                          <a:ea typeface="Noto Sans SC"/>
                          <a:cs typeface="Noto Sans SC"/>
                          <a:sym typeface="Noto Sans SC"/>
                        </a:rPr>
                        <a:t>德标8种</a:t>
                      </a:r>
                      <a:br>
                        <a:rPr lang="en-US" b="false" i="false" strike="noStrike" u="none" sz="1100">
                          <a:solidFill>
                            <a:srgbClr val="505050"/>
                          </a:solidFill>
                          <a:latin typeface="Noto Sans SC"/>
                          <a:ea typeface="Noto Sans SC"/>
                          <a:cs typeface="Noto Sans SC"/>
                          <a:sym typeface="Noto Sans SC"/>
                        </a:rPr>
                      </a:br>
                      <a:r>
                        <a:rPr lang="en-US" b="false" i="false" strike="noStrike" u="none" sz="1100">
                          <a:solidFill>
                            <a:srgbClr val="505050"/>
                          </a:solidFill>
                          <a:latin typeface="Noto Sans SC"/>
                          <a:ea typeface="Noto Sans SC"/>
                          <a:cs typeface="Noto Sans SC"/>
                          <a:sym typeface="Noto Sans SC"/>
                        </a:rPr>
                        <a:t>国标8种</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3C3C3C"/>
                          </a:solidFill>
                          <a:latin typeface="Noto Sans SC"/>
                          <a:ea typeface="Noto Sans SC"/>
                          <a:cs typeface="Noto Sans SC"/>
                          <a:sym typeface="Noto Sans SC"/>
                        </a:rPr>
                        <a:t>德标：Φ6.3 / Φ8.3 / Φ10.4 / Φ12.4 / Φ15 / Φ20.5 / Φ25 / Φ31</a:t>
                      </a:r>
                      <a:endParaRPr lang="en-US" sz="1100"/>
                    </a:p>
                    <a:p>
                      <a:pPr algn="ctr" marL="0" indent="0">
                        <a:lnSpc>
                          <a:spcPct val="100000"/>
                        </a:lnSpc>
                      </a:pPr>
                      <a:r>
                        <a:rPr lang="en-US" b="false" i="false" strike="noStrike" u="none" sz="1100">
                          <a:solidFill>
                            <a:srgbClr val="3C3C3C"/>
                          </a:solidFill>
                          <a:latin typeface="Noto Sans SC"/>
                          <a:ea typeface="Noto Sans SC"/>
                          <a:cs typeface="Noto Sans SC"/>
                          <a:sym typeface="Noto Sans SC"/>
                        </a:rPr>
                        <a:t>国标：Φ8 / Φ10 / Φ12 / Φ14 / Φ16 / Φ20 / Φ25 / Φ30</a:t>
                      </a:r>
                    </a:p>
                  </a:txBody>
                  <a:tcPr anchor="ctr" anchorCtr="false" marL="101600" marR="101600" marT="101600" marB="101600">
                    <a:lnL>
                      <a:noFill/>
                    </a:lnL>
                    <a:lnR>
                      <a:noFill/>
                    </a:lnR>
                    <a:lnT>
                      <a:noFill/>
                    </a:lnT>
                    <a:lnB>
                      <a:noFill/>
                    </a:lnB>
                    <a:noFill/>
                  </a:tcPr>
                </a:tc>
              </a:tr>
              <a:tr h="711200">
                <a:tc>
                  <a:txBody>
                    <a:bodyPr anchor="t" rtlCol="false"/>
                    <a:lstStyle/>
                    <a:p>
                      <a:pPr algn="ctr" marL="0" indent="0">
                        <a:lnSpc>
                          <a:spcPct val="100000"/>
                        </a:lnSpc>
                        <a:defRPr/>
                      </a:pPr>
                      <a:r>
                        <a:rPr lang="en-US" b="true" i="false" strike="noStrike" u="none" sz="1400">
                          <a:solidFill>
                            <a:srgbClr val="C9A96E"/>
                          </a:solidFill>
                          <a:latin typeface="Noto Sans SC"/>
                          <a:ea typeface="Noto Sans SC"/>
                          <a:cs typeface="Noto Sans SC"/>
                          <a:sym typeface="Noto Sans SC"/>
                        </a:rPr>
                        <a:t>120°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505050"/>
                          </a:solidFill>
                          <a:latin typeface="Noto Sans SC"/>
                          <a:ea typeface="Noto Sans SC"/>
                          <a:cs typeface="Noto Sans SC"/>
                          <a:sym typeface="Noto Sans SC"/>
                        </a:rPr>
                        <a:t>德标8种</a:t>
                      </a:r>
                      <a:br>
                        <a:rPr lang="en-US" b="false" i="false" strike="noStrike" u="none" sz="1100">
                          <a:solidFill>
                            <a:srgbClr val="505050"/>
                          </a:solidFill>
                          <a:latin typeface="Noto Sans SC"/>
                          <a:ea typeface="Noto Sans SC"/>
                          <a:cs typeface="Noto Sans SC"/>
                          <a:sym typeface="Noto Sans SC"/>
                        </a:rPr>
                      </a:br>
                      <a:r>
                        <a:rPr lang="en-US" b="false" i="false" strike="noStrike" u="none" sz="1100">
                          <a:solidFill>
                            <a:srgbClr val="505050"/>
                          </a:solidFill>
                          <a:latin typeface="Noto Sans SC"/>
                          <a:ea typeface="Noto Sans SC"/>
                          <a:cs typeface="Noto Sans SC"/>
                          <a:sym typeface="Noto Sans SC"/>
                        </a:rPr>
                        <a:t>国标8种</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3C3C3C"/>
                          </a:solidFill>
                          <a:latin typeface="Noto Sans SC"/>
                          <a:ea typeface="Noto Sans SC"/>
                          <a:cs typeface="Noto Sans SC"/>
                          <a:sym typeface="Noto Sans SC"/>
                        </a:rPr>
                        <a:t>德标：Φ6.3 / Φ8.3 / Φ10.4 / Φ12.4 / Φ15 / Φ20.5 / Φ25 / Φ31</a:t>
                      </a:r>
                      <a:endParaRPr lang="en-US" sz="1100"/>
                    </a:p>
                    <a:p>
                      <a:pPr algn="ctr" marL="0" indent="0">
                        <a:lnSpc>
                          <a:spcPct val="100000"/>
                        </a:lnSpc>
                      </a:pPr>
                      <a:r>
                        <a:rPr lang="en-US" b="false" i="false" strike="noStrike" u="none" sz="1100">
                          <a:solidFill>
                            <a:srgbClr val="3C3C3C"/>
                          </a:solidFill>
                          <a:latin typeface="Noto Sans SC"/>
                          <a:ea typeface="Noto Sans SC"/>
                          <a:cs typeface="Noto Sans SC"/>
                          <a:sym typeface="Noto Sans SC"/>
                        </a:rPr>
                        <a:t>国标：Φ8 / Φ10 / Φ12 / Φ14 / Φ16 / Φ20 / Φ25 / Φ30</a:t>
                      </a:r>
                    </a:p>
                  </a:txBody>
                  <a:tcPr anchor="ctr" anchorCtr="false" marL="101600" marR="101600" marT="101600" marB="101600">
                    <a:lnL>
                      <a:noFill/>
                    </a:lnL>
                    <a:lnR>
                      <a:noFill/>
                    </a:lnR>
                    <a:lnT>
                      <a:noFill/>
                    </a:lnT>
                    <a:lnB>
                      <a:noFill/>
                    </a:lnB>
                    <a:noFill/>
                  </a:tcPr>
                </a:tc>
              </a:tr>
            </a:tbl>
          </a:graphicData>
        </a:graphic>
      </p:graphicFrame>
      <p:sp>
        <p:nvSpPr>
          <p:cNvPr name="AutoShape 5" id="5"/>
          <p:cNvSpPr/>
          <p:nvPr/>
        </p:nvSpPr>
        <p:spPr>
          <a:xfrm rot="0" flipH="false" flipV="false">
            <a:off x="762000" y="6286500"/>
            <a:ext cx="1066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100">
                <a:solidFill>
                  <a:srgbClr val="787878"/>
                </a:solidFill>
                <a:latin typeface="Noto Sans SC"/>
                <a:ea typeface="Noto Sans SC"/>
                <a:cs typeface="Noto Sans SC"/>
                <a:sym typeface="Noto Sans SC"/>
              </a:rPr>
              <a:t>注：德标规格符合DIN335标准，适用于进口设备和出口产品；国标规格更符合国内使用习惯，适用于国产设备和国内市场。两种规格材质和工艺完全相同。</a:t>
            </a:r>
            <a:endParaRPr lang="en-US" sz="1100"/>
          </a:p>
        </p:txBody>
      </p:sp>
    </p:spTree>
  </p:cSld>
  <p:clrMapOvr>
    <a:masterClrMapping/>
  </p:clrMapOvr>
</p:sld>
</file>

<file path=ppt/slides/slide4.xml><?xml version="1.0" encoding="utf-8"?>
<p:sld xmlns:p="http://schemas.openxmlformats.org/presentationml/2006/main" xmlns:a="http://schemas.openxmlformats.org/drawingml/2006/main">
  <p:cSld>
    <p:bg>
      <p:bgPr>
        <a:solidFill>
          <a:srgbClr val="FFFFFF">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762000" y="381000"/>
            <a:ext cx="10668000" cy="4445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200">
                <a:solidFill>
                  <a:srgbClr val="0D1117"/>
                </a:solidFill>
                <a:latin typeface="Noto Sans SC"/>
                <a:ea typeface="Noto Sans SC"/>
                <a:cs typeface="Noto Sans SC"/>
                <a:sym typeface="Noto Sans SC"/>
              </a:rPr>
              <a:t>详细规格参数表（适用于所有角度：60°/82°/90°/100°/110°/120°）</a:t>
            </a:r>
            <a:endParaRPr lang="en-US" sz="1100"/>
          </a:p>
        </p:txBody>
      </p:sp>
      <p:cxnSp>
        <p:nvCxnSpPr>
          <p:cNvPr name="Connector 3" id="3"/>
          <p:cNvCxnSpPr/>
          <p:nvPr/>
        </p:nvCxnSpPr>
        <p:spPr>
          <a:xfrm rot="-4092" flipH="false" flipV="false">
            <a:off x="762004" y="882650"/>
            <a:ext cx="10668000" cy="12700"/>
          </a:xfrm>
          <a:prstGeom prst="straightConnector1">
            <a:avLst/>
          </a:prstGeom>
          <a:solidFill>
            <a:srgbClr val="DEE0E3">
              <a:alpha val="100000"/>
            </a:srgbClr>
          </a:solidFill>
          <a:ln w="12700" cmpd="sng" cap="flat">
            <a:solidFill>
              <a:srgbClr val="C9A96E">
                <a:alpha val="100000"/>
              </a:srgbClr>
            </a:solidFill>
            <a:prstDash val="solid"/>
            <a:round/>
            <a:headEnd type="none" w="med" len="med"/>
            <a:tailEnd type="none" w="med" len="med"/>
          </a:ln>
        </p:spPr>
      </p:cxnSp>
      <p:graphicFrame>
        <p:nvGraphicFramePr>
          <p:cNvPr name="Table 4" id="4"/>
          <p:cNvGraphicFramePr>
            <a:graphicFrameLocks noGrp="true"/>
          </p:cNvGraphicFramePr>
          <p:nvPr/>
        </p:nvGraphicFramePr>
        <p:xfrm>
          <a:off x="762000" y="1079500"/>
          <a:ext cx="10668000" cy="5334000"/>
        </p:xfrm>
        <a:graphic>
          <a:graphicData uri="http://schemas.openxmlformats.org/drawingml/2006/table">
            <a:tbl>
              <a:tblPr>
                <a:effectLst/>
              </a:tblPr>
              <a:tblGrid>
                <a:gridCol w="1270000"/>
                <a:gridCol w="1778000"/>
                <a:gridCol w="1524000"/>
                <a:gridCol w="1524000"/>
                <a:gridCol w="4572000"/>
              </a:tblGrid>
              <a:tr h="406400">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规格类型</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头部直径(mm)</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柄径(mm)</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总长(mm)</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适用螺丝规格</a:t>
                      </a:r>
                      <a:endParaRPr lang="en-US" sz="1100"/>
                    </a:p>
                  </a:txBody>
                  <a:tcPr anchor="ctr" anchorCtr="false" marL="101600" marR="101600" marT="101600" marB="101600">
                    <a:lnL>
                      <a:noFill/>
                    </a:lnL>
                    <a:lnR>
                      <a:noFill/>
                    </a:lnR>
                    <a:lnT>
                      <a:noFill/>
                    </a:lnT>
                    <a:lnB>
                      <a:noFill/>
                    </a:lnB>
                    <a:solidFill>
                      <a:srgbClr val="0D1117">
                        <a:alpha val="100000"/>
                      </a:srgbClr>
                    </a:solid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Φ6.3</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50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M3-M4 小螺丝沉头孔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Φ8.3</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50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M4-M5 小螺丝沉头孔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Φ10.4</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56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M5-M6 通用螺丝沉头孔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Φ12.4</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56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M6-M8 通用螺丝沉头孔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Φ15</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60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M8-M10 中号螺丝沉头孔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Φ20.5</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67</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M10-M12 中号螺丝沉头孔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Φ25</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Φ12</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71</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M12-M16 大号螺丝沉头孔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C9A96E"/>
                          </a:solidFill>
                          <a:latin typeface="Noto Sans SC"/>
                          <a:ea typeface="Noto Sans SC"/>
                          <a:cs typeface="Noto Sans SC"/>
                          <a:sym typeface="Noto Sans SC"/>
                        </a:rPr>
                        <a:t>德标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Φ31</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Φ12</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71</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M16以上 大号螺丝沉头孔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50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M4-M5 小螺丝沉头孔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56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M5-M6 通用螺丝沉头孔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Φ12</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56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M6-M8 通用螺丝沉头孔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Φ14</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Φ8</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60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M8-M10 中号螺丝沉头孔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Φ16</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60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M10-M12 中号螺丝沉头孔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Φ20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Φ10</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67</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M12-M14 大号螺丝沉头孔</a:t>
                      </a:r>
                      <a:endParaRPr lang="en-US" sz="1100"/>
                    </a:p>
                  </a:txBody>
                  <a:tcPr anchor="ctr" anchorCtr="false" marL="101600" marR="101600" marT="69850" marB="69850">
                    <a:lnL>
                      <a:noFill/>
                    </a:lnL>
                    <a:lnR>
                      <a:noFill/>
                    </a:lnR>
                    <a:lnT>
                      <a:noFill/>
                    </a:lnT>
                    <a:lnB>
                      <a:noFill/>
                    </a:lnB>
                    <a:noFill/>
                  </a:tcPr>
                </a:tc>
              </a:tr>
              <a:tr h="3048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Φ25</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Φ12</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71</a:t>
                      </a:r>
                      <a:endParaRPr lang="en-US" sz="1100"/>
                    </a:p>
                  </a:txBody>
                  <a:tcPr anchor="ctr" anchorCtr="false" marL="101600" marR="101600" marT="69850" marB="698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M14-M16 大号螺丝沉头孔</a:t>
                      </a:r>
                      <a:endParaRPr lang="en-US" sz="1100"/>
                    </a:p>
                  </a:txBody>
                  <a:tcPr anchor="ctr" anchorCtr="false" marL="101600" marR="101600" marT="69850" marB="69850">
                    <a:lnL>
                      <a:noFill/>
                    </a:lnL>
                    <a:lnR>
                      <a:noFill/>
                    </a:lnR>
                    <a:lnT>
                      <a:noFill/>
                    </a:lnT>
                    <a:lnB>
                      <a:noFill/>
                    </a:lnB>
                    <a:noFill/>
                  </a:tcPr>
                </a:tc>
              </a:tr>
              <a:tr h="355600">
                <a:tc>
                  <a:txBody>
                    <a:bodyPr anchor="t" rtlCol="false"/>
                    <a:lstStyle/>
                    <a:p>
                      <a:pPr algn="ctr" marL="0" indent="0">
                        <a:lnSpc>
                          <a:spcPct val="100000"/>
                        </a:lnSpc>
                        <a:defRPr/>
                      </a:pPr>
                      <a:r>
                        <a:rPr lang="en-US" b="false" i="false" strike="noStrike" u="none" sz="1100">
                          <a:solidFill>
                            <a:srgbClr val="646464"/>
                          </a:solidFill>
                          <a:latin typeface="Noto Sans SC"/>
                          <a:ea typeface="Noto Sans SC"/>
                          <a:cs typeface="Noto Sans SC"/>
                          <a:sym typeface="Noto Sans SC"/>
                        </a:rPr>
                        <a:t>国标</a:t>
                      </a:r>
                      <a:endParaRPr lang="en-US" sz="1100"/>
                    </a:p>
                  </a:txBody>
                  <a:tcPr anchor="ctr" anchorCtr="false" marL="101600" marR="101600" marT="95250" marB="952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Φ30</a:t>
                      </a:r>
                      <a:endParaRPr lang="en-US" sz="1100"/>
                    </a:p>
                  </a:txBody>
                  <a:tcPr anchor="ctr" anchorCtr="false" marL="101600" marR="101600" marT="95250" marB="952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Φ12</a:t>
                      </a:r>
                      <a:endParaRPr lang="en-US" sz="1100"/>
                    </a:p>
                  </a:txBody>
                  <a:tcPr anchor="ctr" anchorCtr="false" marL="101600" marR="101600" marT="95250" marB="952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71</a:t>
                      </a:r>
                      <a:endParaRPr lang="en-US" sz="1100"/>
                    </a:p>
                  </a:txBody>
                  <a:tcPr anchor="ctr" anchorCtr="false" marL="101600" marR="101600" marT="95250" marB="9525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M16以上 大号螺丝沉头孔</a:t>
                      </a:r>
                      <a:endParaRPr lang="en-US" sz="1100"/>
                    </a:p>
                  </a:txBody>
                  <a:tcPr anchor="ctr" anchorCtr="false" marL="101600" marR="101600" marT="95250" marB="95250">
                    <a:lnL>
                      <a:noFill/>
                    </a:lnL>
                    <a:lnR>
                      <a:noFill/>
                    </a:lnR>
                    <a:lnT>
                      <a:noFill/>
                    </a:lnT>
                    <a:lnB>
                      <a:noFill/>
                    </a:lnB>
                    <a:noFill/>
                  </a:tcPr>
                </a:tc>
              </a:tr>
            </a:tbl>
          </a:graphicData>
        </a:graphic>
      </p:graphicFrame>
    </p:spTree>
  </p:cSld>
  <p:clrMapOvr>
    <a:masterClrMapping/>
  </p:clrMapOvr>
</p:sld>
</file>

<file path=ppt/slides/slide5.xml><?xml version="1.0" encoding="utf-8"?>
<p:sld xmlns:p="http://schemas.openxmlformats.org/presentationml/2006/main" xmlns:a="http://schemas.openxmlformats.org/drawingml/2006/main">
  <p:cSld>
    <p:bg>
      <p:bgPr>
        <a:solidFill>
          <a:srgbClr val="F7F7F8">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762000" y="381000"/>
            <a:ext cx="10668000" cy="4445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200">
                <a:solidFill>
                  <a:srgbClr val="0D1117"/>
                </a:solidFill>
                <a:latin typeface="Noto Sans SC"/>
                <a:ea typeface="Noto Sans SC"/>
                <a:cs typeface="Noto Sans SC"/>
                <a:sym typeface="Noto Sans SC"/>
              </a:rPr>
              <a:t>应用场景与推荐切削参数</a:t>
            </a:r>
            <a:endParaRPr lang="en-US" sz="1100"/>
          </a:p>
        </p:txBody>
      </p:sp>
      <p:cxnSp>
        <p:nvCxnSpPr>
          <p:cNvPr name="Connector 3" id="3"/>
          <p:cNvCxnSpPr/>
          <p:nvPr/>
        </p:nvCxnSpPr>
        <p:spPr>
          <a:xfrm rot="-4092" flipH="false" flipV="false">
            <a:off x="762004" y="882650"/>
            <a:ext cx="10668000" cy="12700"/>
          </a:xfrm>
          <a:prstGeom prst="straightConnector1">
            <a:avLst/>
          </a:prstGeom>
          <a:solidFill>
            <a:srgbClr val="DEE0E3">
              <a:alpha val="100000"/>
            </a:srgbClr>
          </a:solidFill>
          <a:ln w="12700" cmpd="sng" cap="flat">
            <a:solidFill>
              <a:srgbClr val="C9A96E">
                <a:alpha val="100000"/>
              </a:srgbClr>
            </a:solidFill>
            <a:prstDash val="solid"/>
            <a:round/>
            <a:headEnd type="none" w="med" len="med"/>
            <a:tailEnd type="none" w="med" len="med"/>
          </a:ln>
        </p:spPr>
      </p:cxnSp>
      <p:sp>
        <p:nvSpPr>
          <p:cNvPr name="AutoShape 4" id="4"/>
          <p:cNvSpPr/>
          <p:nvPr/>
        </p:nvSpPr>
        <p:spPr>
          <a:xfrm rot="0" flipH="false" flipV="false">
            <a:off x="762000" y="1079500"/>
            <a:ext cx="5080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C9A96E"/>
                </a:solidFill>
                <a:latin typeface="Noto Sans SC"/>
                <a:ea typeface="Noto Sans SC"/>
                <a:cs typeface="Noto Sans SC"/>
                <a:sym typeface="Noto Sans SC"/>
              </a:rPr>
              <a:t>六大应用场景</a:t>
            </a:r>
            <a:endParaRPr lang="en-US" sz="1100"/>
          </a:p>
        </p:txBody>
      </p:sp>
      <p:sp>
        <p:nvSpPr>
          <p:cNvPr name="AutoShape 5" id="5"/>
          <p:cNvSpPr/>
          <p:nvPr/>
        </p:nvSpPr>
        <p:spPr>
          <a:xfrm rot="0" flipH="false" flipV="false">
            <a:off x="762000" y="1524000"/>
            <a:ext cx="5080000" cy="2286000"/>
          </a:xfrm>
          <a:prstGeom prst="roundRect">
            <a:avLst>
              <a:gd name="adj" fmla="val 0"/>
            </a:avLst>
          </a:prstGeom>
          <a:solidFill>
            <a:srgbClr val="FFFFFF">
              <a:alpha val="100000"/>
            </a:srgbClr>
          </a:solidFill>
          <a:ln w="12700" cmpd="sng" cap="flat">
            <a:solidFill>
              <a:srgbClr val="DCDCDC">
                <a:alpha val="100000"/>
              </a:srgbClr>
            </a:solidFill>
            <a:prstDash val="solid"/>
            <a:round/>
          </a:ln>
        </p:spPr>
        <p:txBody>
          <a:bodyPr anchor="ctr" rtlCol="false" vert="horz" wrap="square" lIns="63500" rIns="63500" tIns="63500" bIns="63500"/>
          <a:lstStyle/>
          <a:p>
            <a:pPr algn="ctr">
              <a:defRPr/>
            </a:pPr>
            <a:endParaRPr/>
          </a:p>
        </p:txBody>
      </p:sp>
      <p:sp>
        <p:nvSpPr>
          <p:cNvPr name="AutoShape 6" id="6"/>
          <p:cNvSpPr/>
          <p:nvPr/>
        </p:nvSpPr>
        <p:spPr>
          <a:xfrm rot="0" flipH="false" flipV="false">
            <a:off x="952500" y="1651000"/>
            <a:ext cx="4699000" cy="203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200">
                <a:solidFill>
                  <a:srgbClr val="505050"/>
                </a:solidFill>
                <a:latin typeface="Noto Sans SC"/>
                <a:ea typeface="Noto Sans SC"/>
                <a:cs typeface="Noto Sans SC"/>
                <a:sym typeface="Noto Sans SC"/>
              </a:rPr>
              <a:t>01 汽车零部件</a:t>
            </a:r>
            <a:r>
              <a:rPr lang="en-US" b="false" i="false" strike="noStrike" u="none" sz="1200">
                <a:solidFill>
                  <a:srgbClr val="505050"/>
                </a:solidFill>
                <a:latin typeface="Noto Sans SC"/>
                <a:ea typeface="Noto Sans SC"/>
                <a:cs typeface="Noto Sans SC"/>
                <a:sym typeface="Noto Sans SC"/>
              </a:rPr>
              <a:t>：发动机缸体、变速箱壳体、底盘零件的沉孔倒角加工</a:t>
            </a:r>
            <a:endParaRPr lang="en-US" sz="1100"/>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02 3C电子</a:t>
            </a:r>
            <a:r>
              <a:rPr lang="en-US" b="false" i="false" strike="noStrike" u="none" sz="1200">
                <a:solidFill>
                  <a:srgbClr val="505050"/>
                </a:solidFill>
                <a:latin typeface="Noto Sans SC"/>
                <a:ea typeface="Noto Sans SC"/>
                <a:cs typeface="Noto Sans SC"/>
                <a:sym typeface="Noto Sans SC"/>
              </a:rPr>
              <a:t>：手机、电脑、平板金属外壳的精密倒角加工</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03 模具制造</a:t>
            </a:r>
            <a:r>
              <a:rPr lang="en-US" b="false" i="false" strike="noStrike" u="none" sz="1200">
                <a:solidFill>
                  <a:srgbClr val="505050"/>
                </a:solidFill>
                <a:latin typeface="Noto Sans SC"/>
                <a:ea typeface="Noto Sans SC"/>
                <a:cs typeface="Noto Sans SC"/>
                <a:sym typeface="Noto Sans SC"/>
              </a:rPr>
              <a:t>：模具模板、顶针板、型腔板的沉孔加工</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04 航空航天</a:t>
            </a:r>
            <a:r>
              <a:rPr lang="en-US" b="false" i="false" strike="noStrike" u="none" sz="1200">
                <a:solidFill>
                  <a:srgbClr val="505050"/>
                </a:solidFill>
                <a:latin typeface="Noto Sans SC"/>
                <a:ea typeface="Noto Sans SC"/>
                <a:cs typeface="Noto Sans SC"/>
                <a:sym typeface="Noto Sans SC"/>
              </a:rPr>
              <a:t>：航空结构件、发动机零件的高精度倒角加工</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05 机械加工</a:t>
            </a:r>
            <a:r>
              <a:rPr lang="en-US" b="false" i="false" strike="noStrike" u="none" sz="1200">
                <a:solidFill>
                  <a:srgbClr val="505050"/>
                </a:solidFill>
                <a:latin typeface="Noto Sans SC"/>
                <a:ea typeface="Noto Sans SC"/>
                <a:cs typeface="Noto Sans SC"/>
                <a:sym typeface="Noto Sans SC"/>
              </a:rPr>
              <a:t>：通用机械零件的沉头孔、倒角、划窝加工</a:t>
            </a:r>
          </a:p>
          <a:p>
            <a:pPr algn="l" marL="0" indent="0">
              <a:lnSpc>
                <a:spcPct val="141666"/>
              </a:lnSpc>
            </a:pPr>
            <a:r>
              <a:rPr lang="en-US" b="true" i="false" strike="noStrike" u="none" sz="1200">
                <a:solidFill>
                  <a:srgbClr val="505050"/>
                </a:solidFill>
                <a:latin typeface="Noto Sans SC"/>
                <a:ea typeface="Noto Sans SC"/>
                <a:cs typeface="Noto Sans SC"/>
                <a:sym typeface="Noto Sans SC"/>
              </a:rPr>
              <a:t>06 五金卫浴</a:t>
            </a:r>
            <a:r>
              <a:rPr lang="en-US" b="false" i="false" strike="noStrike" u="none" sz="1200">
                <a:solidFill>
                  <a:srgbClr val="505050"/>
                </a:solidFill>
                <a:latin typeface="Noto Sans SC"/>
                <a:ea typeface="Noto Sans SC"/>
                <a:cs typeface="Noto Sans SC"/>
                <a:sym typeface="Noto Sans SC"/>
              </a:rPr>
              <a:t>：水龙头、阀门、管件的倒角加工</a:t>
            </a:r>
          </a:p>
        </p:txBody>
      </p:sp>
      <p:sp>
        <p:nvSpPr>
          <p:cNvPr name="AutoShape 7" id="7"/>
          <p:cNvSpPr/>
          <p:nvPr/>
        </p:nvSpPr>
        <p:spPr>
          <a:xfrm rot="0" flipH="false" flipV="false">
            <a:off x="6350000" y="1079500"/>
            <a:ext cx="5080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C9A96E"/>
                </a:solidFill>
                <a:latin typeface="Noto Sans SC"/>
                <a:ea typeface="Noto Sans SC"/>
                <a:cs typeface="Noto Sans SC"/>
                <a:sym typeface="Noto Sans SC"/>
              </a:rPr>
              <a:t>推荐切削参数</a:t>
            </a:r>
            <a:endParaRPr lang="en-US" sz="1100"/>
          </a:p>
        </p:txBody>
      </p:sp>
      <p:graphicFrame>
        <p:nvGraphicFramePr>
          <p:cNvPr name="Table 8" id="8"/>
          <p:cNvGraphicFramePr>
            <a:graphicFrameLocks noGrp="true"/>
          </p:cNvGraphicFramePr>
          <p:nvPr/>
        </p:nvGraphicFramePr>
        <p:xfrm>
          <a:off x="6350000" y="1524000"/>
          <a:ext cx="5080000" cy="2286000"/>
        </p:xfrm>
        <a:graphic>
          <a:graphicData uri="http://schemas.openxmlformats.org/drawingml/2006/table">
            <a:tbl>
              <a:tblPr>
                <a:effectLst/>
              </a:tblPr>
              <a:tblGrid>
                <a:gridCol w="1270000"/>
                <a:gridCol w="1270000"/>
                <a:gridCol w="1016000"/>
                <a:gridCol w="1524000"/>
              </a:tblGrid>
              <a:tr h="406400">
                <a:tc>
                  <a:txBody>
                    <a:bodyPr anchor="t" rtlCol="false"/>
                    <a:lstStyle/>
                    <a:p>
                      <a:pPr algn="ctr" marL="0" indent="0">
                        <a:lnSpc>
                          <a:spcPct val="100000"/>
                        </a:lnSpc>
                        <a:defRPr/>
                      </a:pPr>
                      <a:r>
                        <a:rPr lang="en-US" b="true" i="false" strike="noStrike" u="none" sz="1100">
                          <a:solidFill>
                            <a:srgbClr val="FFFFFF"/>
                          </a:solidFill>
                          <a:latin typeface="Noto Sans SC"/>
                          <a:ea typeface="Noto Sans SC"/>
                          <a:cs typeface="Noto Sans SC"/>
                          <a:sym typeface="Noto Sans SC"/>
                        </a:rPr>
                        <a:t>加工材料</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100">
                          <a:solidFill>
                            <a:srgbClr val="FFFFFF"/>
                          </a:solidFill>
                          <a:latin typeface="Noto Sans SC"/>
                          <a:ea typeface="Noto Sans SC"/>
                          <a:cs typeface="Noto Sans SC"/>
                          <a:sym typeface="Noto Sans SC"/>
                        </a:rPr>
                        <a:t>切削速度</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100">
                          <a:solidFill>
                            <a:srgbClr val="FFFFFF"/>
                          </a:solidFill>
                          <a:latin typeface="Noto Sans SC"/>
                          <a:ea typeface="Noto Sans SC"/>
                          <a:cs typeface="Noto Sans SC"/>
                          <a:sym typeface="Noto Sans SC"/>
                        </a:rPr>
                        <a:t>进给量</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100">
                          <a:solidFill>
                            <a:srgbClr val="FFFFFF"/>
                          </a:solidFill>
                          <a:latin typeface="Noto Sans SC"/>
                          <a:ea typeface="Noto Sans SC"/>
                          <a:cs typeface="Noto Sans SC"/>
                          <a:sym typeface="Noto Sans SC"/>
                        </a:rPr>
                        <a:t>备注</a:t>
                      </a:r>
                      <a:endParaRPr lang="en-US" sz="1100"/>
                    </a:p>
                  </a:txBody>
                  <a:tcPr anchor="ctr" anchorCtr="false" marL="101600" marR="101600" marT="101600" marB="101600">
                    <a:lnL>
                      <a:noFill/>
                    </a:lnL>
                    <a:lnR>
                      <a:noFill/>
                    </a:lnR>
                    <a:lnT>
                      <a:noFill/>
                    </a:lnT>
                    <a:lnB>
                      <a:noFill/>
                    </a:lnB>
                    <a:solidFill>
                      <a:srgbClr val="0D1117">
                        <a:alpha val="100000"/>
                      </a:srgbClr>
                    </a:solidFill>
                  </a:tcPr>
                </a:tc>
              </a:tr>
              <a:tr h="381000">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碳钢/合金钢</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25-40 m/min</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0.08-0.15</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干式或乳化液</a:t>
                      </a:r>
                      <a:endParaRPr lang="en-US" sz="1100"/>
                    </a:p>
                  </a:txBody>
                  <a:tcPr anchor="ctr" anchorCtr="false" marL="101600" marR="101600" marT="101600" marB="101600">
                    <a:lnL>
                      <a:noFill/>
                    </a:lnL>
                    <a:lnR>
                      <a:noFill/>
                    </a:lnR>
                    <a:lnT>
                      <a:noFill/>
                    </a:lnT>
                    <a:lnB>
                      <a:noFill/>
                    </a:lnB>
                    <a:noFill/>
                  </a:tcPr>
                </a:tc>
              </a:tr>
              <a:tr h="381000">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不锈钢</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15-25 m/min</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0.05-0.10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建议使用涂层</a:t>
                      </a:r>
                      <a:endParaRPr lang="en-US" sz="1100"/>
                    </a:p>
                  </a:txBody>
                  <a:tcPr anchor="ctr" anchorCtr="false" marL="101600" marR="101600" marT="101600" marB="101600">
                    <a:lnL>
                      <a:noFill/>
                    </a:lnL>
                    <a:lnR>
                      <a:noFill/>
                    </a:lnR>
                    <a:lnT>
                      <a:noFill/>
                    </a:lnT>
                    <a:lnB>
                      <a:noFill/>
                    </a:lnB>
                    <a:noFill/>
                  </a:tcPr>
                </a:tc>
              </a:tr>
              <a:tr h="381000">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铸铁</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30-50 m/min</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0.10-0.20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干式加工</a:t>
                      </a:r>
                      <a:endParaRPr lang="en-US" sz="1100"/>
                    </a:p>
                  </a:txBody>
                  <a:tcPr anchor="ctr" anchorCtr="false" marL="101600" marR="101600" marT="101600" marB="101600">
                    <a:lnL>
                      <a:noFill/>
                    </a:lnL>
                    <a:lnR>
                      <a:noFill/>
                    </a:lnR>
                    <a:lnT>
                      <a:noFill/>
                    </a:lnT>
                    <a:lnB>
                      <a:noFill/>
                    </a:lnB>
                    <a:noFill/>
                  </a:tcPr>
                </a:tc>
              </a:tr>
              <a:tr h="381000">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铝合金</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80-120 m/min</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0.15-0.30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建议使用乳化液</a:t>
                      </a:r>
                      <a:endParaRPr lang="en-US" sz="1100"/>
                    </a:p>
                  </a:txBody>
                  <a:tcPr anchor="ctr" anchorCtr="false" marL="101600" marR="101600" marT="101600" marB="101600">
                    <a:lnL>
                      <a:noFill/>
                    </a:lnL>
                    <a:lnR>
                      <a:noFill/>
                    </a:lnR>
                    <a:lnT>
                      <a:noFill/>
                    </a:lnT>
                    <a:lnB>
                      <a:noFill/>
                    </a:lnB>
                    <a:noFill/>
                  </a:tcPr>
                </a:tc>
              </a:tr>
              <a:tr h="355600">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铜合金</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50-80 m/min</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0.10-0.20</a:t>
                      </a:r>
                      <a:endParaRPr lang="en-US" sz="1100"/>
                    </a:p>
                  </a:txBody>
                  <a:tcPr anchor="ctr" anchorCtr="false" marL="101600" marR="101600" marT="101600" marB="101600">
                    <a:lnL>
                      <a:noFill/>
                    </a:lnL>
                    <a:lnR>
                      <a:noFill/>
                    </a:lnR>
                    <a:lnT>
                      <a:noFill/>
                    </a:lnT>
                    <a:lnB>
                      <a:noFill/>
                    </a:lnB>
                    <a:noFill/>
                  </a:tcPr>
                </a:tc>
                <a:tc>
                  <a:txBody>
                    <a:bodyPr anchor="t" rtlCol="false"/>
                    <a:lstStyle/>
                    <a:p>
                      <a:pPr algn="ctr" marL="0" indent="0">
                        <a:lnSpc>
                          <a:spcPct val="100000"/>
                        </a:lnSpc>
                        <a:defRPr/>
                      </a:pPr>
                      <a:r>
                        <a:rPr lang="en-US" b="false" i="false" strike="noStrike" u="none" sz="1000">
                          <a:solidFill>
                            <a:srgbClr val="1F2329"/>
                          </a:solidFill>
                          <a:latin typeface="Noto Sans SC"/>
                          <a:ea typeface="Noto Sans SC"/>
                          <a:cs typeface="Noto Sans SC"/>
                          <a:sym typeface="Noto Sans SC"/>
                        </a:rPr>
                        <a:t>干式或乳化液</a:t>
                      </a:r>
                      <a:endParaRPr lang="en-US" sz="1100"/>
                    </a:p>
                  </a:txBody>
                  <a:tcPr anchor="ctr" anchorCtr="false" marL="101600" marR="101600" marT="101600" marB="101600">
                    <a:lnL>
                      <a:noFill/>
                    </a:lnL>
                    <a:lnR>
                      <a:noFill/>
                    </a:lnR>
                    <a:lnT>
                      <a:noFill/>
                    </a:lnT>
                    <a:lnB>
                      <a:noFill/>
                    </a:lnB>
                    <a:noFill/>
                  </a:tcPr>
                </a:tc>
              </a:tr>
            </a:tbl>
          </a:graphicData>
        </a:graphic>
      </p:graphicFrame>
      <p:sp>
        <p:nvSpPr>
          <p:cNvPr name="AutoShape 9" id="9"/>
          <p:cNvSpPr/>
          <p:nvPr/>
        </p:nvSpPr>
        <p:spPr>
          <a:xfrm rot="0" flipH="false" flipV="false">
            <a:off x="762000" y="4064000"/>
            <a:ext cx="1066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C9A96E"/>
                </a:solidFill>
                <a:latin typeface="Noto Sans SC"/>
                <a:ea typeface="Noto Sans SC"/>
                <a:cs typeface="Noto Sans SC"/>
                <a:sym typeface="Noto Sans SC"/>
              </a:rPr>
              <a:t>角度选择指南</a:t>
            </a:r>
            <a:endParaRPr lang="en-US" sz="1100"/>
          </a:p>
        </p:txBody>
      </p:sp>
      <p:graphicFrame>
        <p:nvGraphicFramePr>
          <p:cNvPr name="Table 10" id="10"/>
          <p:cNvGraphicFramePr>
            <a:graphicFrameLocks noGrp="true"/>
          </p:cNvGraphicFramePr>
          <p:nvPr/>
        </p:nvGraphicFramePr>
        <p:xfrm>
          <a:off x="762000" y="4508500"/>
          <a:ext cx="10668000" cy="2311400"/>
        </p:xfrm>
        <a:graphic>
          <a:graphicData uri="http://schemas.openxmlformats.org/drawingml/2006/table">
            <a:tbl>
              <a:tblPr>
                <a:effectLst/>
              </a:tblPr>
              <a:tblGrid>
                <a:gridCol w="1270000"/>
                <a:gridCol w="3810000"/>
                <a:gridCol w="5588000"/>
              </a:tblGrid>
              <a:tr h="406400">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角度</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适用标准</a:t>
                      </a:r>
                      <a:endParaRPr lang="en-US" sz="1100"/>
                    </a:p>
                  </a:txBody>
                  <a:tcPr anchor="ctr" anchorCtr="false" marL="101600" marR="101600" marT="101600" marB="101600">
                    <a:lnL>
                      <a:noFill/>
                    </a:lnL>
                    <a:lnR>
                      <a:noFill/>
                    </a:lnR>
                    <a:lnT>
                      <a:noFill/>
                    </a:lnT>
                    <a:lnB>
                      <a:noFill/>
                    </a:lnB>
                    <a:solidFill>
                      <a:srgbClr val="0D1117">
                        <a:alpha val="100000"/>
                      </a:srgbClr>
                    </a:solidFill>
                  </a:tcPr>
                </a:tc>
                <a:tc>
                  <a:txBody>
                    <a:bodyPr anchor="t" rtlCol="false"/>
                    <a:lstStyle/>
                    <a:p>
                      <a:pPr algn="ctr" marL="0" indent="0">
                        <a:lnSpc>
                          <a:spcPct val="100000"/>
                        </a:lnSpc>
                        <a:defRPr/>
                      </a:pPr>
                      <a:r>
                        <a:rPr lang="en-US" b="true" i="false" strike="noStrike" u="none" sz="1200">
                          <a:solidFill>
                            <a:srgbClr val="FFFFFF"/>
                          </a:solidFill>
                          <a:latin typeface="Noto Sans SC"/>
                          <a:ea typeface="Noto Sans SC"/>
                          <a:cs typeface="Noto Sans SC"/>
                          <a:sym typeface="Noto Sans SC"/>
                        </a:rPr>
                        <a:t>典型应用场景</a:t>
                      </a:r>
                      <a:endParaRPr lang="en-US" sz="1100"/>
                    </a:p>
                  </a:txBody>
                  <a:tcPr anchor="ctr" anchorCtr="false" marL="101600" marR="101600" marT="101600" marB="101600">
                    <a:lnL>
                      <a:noFill/>
                    </a:lnL>
                    <a:lnR>
                      <a:noFill/>
                    </a:lnR>
                    <a:lnT>
                      <a:noFill/>
                    </a:lnT>
                    <a:lnB>
                      <a:noFill/>
                    </a:lnB>
                    <a:solidFill>
                      <a:srgbClr val="0D1117">
                        <a:alpha val="100000"/>
                      </a:srgbClr>
                    </a:solidFill>
                  </a:tcPr>
                </a:tc>
              </a:tr>
              <a:tr h="317500">
                <a:tc>
                  <a:txBody>
                    <a:bodyPr anchor="t" rtlCol="false"/>
                    <a:lstStyle/>
                    <a:p>
                      <a:pPr algn="ctr" marL="0" indent="0">
                        <a:lnSpc>
                          <a:spcPct val="100000"/>
                        </a:lnSpc>
                        <a:defRPr/>
                      </a:pPr>
                      <a:r>
                        <a:rPr lang="en-US" b="true" i="false" strike="noStrike" u="none" sz="1100">
                          <a:solidFill>
                            <a:srgbClr val="C9A96E"/>
                          </a:solidFill>
                          <a:latin typeface="Noto Sans SC"/>
                          <a:ea typeface="Noto Sans SC"/>
                          <a:cs typeface="Noto Sans SC"/>
                          <a:sym typeface="Noto Sans SC"/>
                        </a:rPr>
                        <a:t>60°</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中心孔定位、浅倒角</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精密机械、仪表仪器的中心孔定位和浅倒角加工</a:t>
                      </a:r>
                      <a:endParaRPr lang="en-US" sz="1100"/>
                    </a:p>
                  </a:txBody>
                  <a:tcPr anchor="ctr" anchorCtr="false" marL="101600" marR="101600" marT="76200" marB="76200">
                    <a:lnL>
                      <a:noFill/>
                    </a:lnL>
                    <a:lnR>
                      <a:noFill/>
                    </a:lnR>
                    <a:lnT>
                      <a:noFill/>
                    </a:lnT>
                    <a:lnB>
                      <a:noFill/>
                    </a:lnB>
                    <a:noFill/>
                  </a:tcPr>
                </a:tc>
              </a:tr>
              <a:tr h="317500">
                <a:tc>
                  <a:txBody>
                    <a:bodyPr anchor="t" rtlCol="false"/>
                    <a:lstStyle/>
                    <a:p>
                      <a:pPr algn="ctr" marL="0" indent="0">
                        <a:lnSpc>
                          <a:spcPct val="100000"/>
                        </a:lnSpc>
                        <a:defRPr/>
                      </a:pPr>
                      <a:r>
                        <a:rPr lang="en-US" b="true" i="false" strike="noStrike" u="none" sz="1100">
                          <a:solidFill>
                            <a:srgbClr val="C9A96E"/>
                          </a:solidFill>
                          <a:latin typeface="Noto Sans SC"/>
                          <a:ea typeface="Noto Sans SC"/>
                          <a:cs typeface="Noto Sans SC"/>
                          <a:sym typeface="Noto Sans SC"/>
                        </a:rPr>
                        <a:t>82°</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美标沉头螺钉（ANSI）</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出口美国产品、美标设备、航空航天标准沉孔</a:t>
                      </a:r>
                      <a:endParaRPr lang="en-US" sz="1100"/>
                    </a:p>
                  </a:txBody>
                  <a:tcPr anchor="ctr" anchorCtr="false" marL="101600" marR="101600" marT="76200" marB="76200">
                    <a:lnL>
                      <a:noFill/>
                    </a:lnL>
                    <a:lnR>
                      <a:noFill/>
                    </a:lnR>
                    <a:lnT>
                      <a:noFill/>
                    </a:lnT>
                    <a:lnB>
                      <a:noFill/>
                    </a:lnB>
                    <a:noFill/>
                  </a:tcPr>
                </a:tc>
              </a:tr>
              <a:tr h="317500">
                <a:tc>
                  <a:txBody>
                    <a:bodyPr anchor="t" rtlCol="false"/>
                    <a:lstStyle/>
                    <a:p>
                      <a:pPr algn="ctr" marL="0" indent="0">
                        <a:lnSpc>
                          <a:spcPct val="100000"/>
                        </a:lnSpc>
                        <a:defRPr/>
                      </a:pPr>
                      <a:r>
                        <a:rPr lang="en-US" b="true" i="false" strike="noStrike" u="none" sz="1100">
                          <a:solidFill>
                            <a:srgbClr val="C9A96E"/>
                          </a:solidFill>
                          <a:latin typeface="Noto Sans SC"/>
                          <a:ea typeface="Noto Sans SC"/>
                          <a:cs typeface="Noto Sans SC"/>
                          <a:sym typeface="Noto Sans SC"/>
                        </a:rPr>
                        <a:t>90°</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国标沉头螺钉（最通用）</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通用机械、汽车、模具、3C电子等绝大多数行业，最常用角度</a:t>
                      </a:r>
                      <a:endParaRPr lang="en-US" sz="1100"/>
                    </a:p>
                  </a:txBody>
                  <a:tcPr anchor="ctr" anchorCtr="false" marL="101600" marR="101600" marT="76200" marB="76200">
                    <a:lnL>
                      <a:noFill/>
                    </a:lnL>
                    <a:lnR>
                      <a:noFill/>
                    </a:lnR>
                    <a:lnT>
                      <a:noFill/>
                    </a:lnT>
                    <a:lnB>
                      <a:noFill/>
                    </a:lnB>
                    <a:noFill/>
                  </a:tcPr>
                </a:tc>
              </a:tr>
              <a:tr h="317500">
                <a:tc>
                  <a:txBody>
                    <a:bodyPr anchor="t" rtlCol="false"/>
                    <a:lstStyle/>
                    <a:p>
                      <a:pPr algn="ctr" marL="0" indent="0">
                        <a:lnSpc>
                          <a:spcPct val="100000"/>
                        </a:lnSpc>
                        <a:defRPr/>
                      </a:pPr>
                      <a:r>
                        <a:rPr lang="en-US" b="true" i="false" strike="noStrike" u="none" sz="1100">
                          <a:solidFill>
                            <a:srgbClr val="C9A96E"/>
                          </a:solidFill>
                          <a:latin typeface="Noto Sans SC"/>
                          <a:ea typeface="Noto Sans SC"/>
                          <a:cs typeface="Noto Sans SC"/>
                          <a:sym typeface="Noto Sans SC"/>
                        </a:rPr>
                        <a:t>100°</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汽车行业专用标准</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汽车零部件、发动机、变速箱等汽车行业专用沉孔</a:t>
                      </a:r>
                      <a:endParaRPr lang="en-US" sz="1100"/>
                    </a:p>
                  </a:txBody>
                  <a:tcPr anchor="ctr" anchorCtr="false" marL="101600" marR="101600" marT="76200" marB="76200">
                    <a:lnL>
                      <a:noFill/>
                    </a:lnL>
                    <a:lnR>
                      <a:noFill/>
                    </a:lnR>
                    <a:lnT>
                      <a:noFill/>
                    </a:lnT>
                    <a:lnB>
                      <a:noFill/>
                    </a:lnB>
                    <a:noFill/>
                  </a:tcPr>
                </a:tc>
              </a:tr>
              <a:tr h="317500">
                <a:tc>
                  <a:txBody>
                    <a:bodyPr anchor="t" rtlCol="false"/>
                    <a:lstStyle/>
                    <a:p>
                      <a:pPr algn="ctr" marL="0" indent="0">
                        <a:lnSpc>
                          <a:spcPct val="100000"/>
                        </a:lnSpc>
                        <a:defRPr/>
                      </a:pPr>
                      <a:r>
                        <a:rPr lang="en-US" b="true" i="false" strike="noStrike" u="none" sz="1100">
                          <a:solidFill>
                            <a:srgbClr val="C9A96E"/>
                          </a:solidFill>
                          <a:latin typeface="Noto Sans SC"/>
                          <a:ea typeface="Noto Sans SC"/>
                          <a:cs typeface="Noto Sans SC"/>
                          <a:sym typeface="Noto Sans SC"/>
                        </a:rPr>
                        <a:t>110°</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模具行业特殊标准</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精密模具、注塑模、冲压模的特殊沉孔加工</a:t>
                      </a:r>
                      <a:endParaRPr lang="en-US" sz="1100"/>
                    </a:p>
                  </a:txBody>
                  <a:tcPr anchor="ctr" anchorCtr="false" marL="101600" marR="101600" marT="76200" marB="76200">
                    <a:lnL>
                      <a:noFill/>
                    </a:lnL>
                    <a:lnR>
                      <a:noFill/>
                    </a:lnR>
                    <a:lnT>
                      <a:noFill/>
                    </a:lnT>
                    <a:lnB>
                      <a:noFill/>
                    </a:lnB>
                    <a:noFill/>
                  </a:tcPr>
                </a:tc>
              </a:tr>
              <a:tr h="317500">
                <a:tc>
                  <a:txBody>
                    <a:bodyPr anchor="t" rtlCol="false"/>
                    <a:lstStyle/>
                    <a:p>
                      <a:pPr algn="ctr" marL="0" indent="0">
                        <a:lnSpc>
                          <a:spcPct val="100000"/>
                        </a:lnSpc>
                        <a:defRPr/>
                      </a:pPr>
                      <a:r>
                        <a:rPr lang="en-US" b="true" i="false" strike="noStrike" u="none" sz="1100">
                          <a:solidFill>
                            <a:srgbClr val="C9A96E"/>
                          </a:solidFill>
                          <a:latin typeface="Noto Sans SC"/>
                          <a:ea typeface="Noto Sans SC"/>
                          <a:cs typeface="Noto Sans SC"/>
                          <a:sym typeface="Noto Sans SC"/>
                        </a:rPr>
                        <a:t>120°</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大角度沉孔、薄板倒角</a:t>
                      </a:r>
                      <a:endParaRPr lang="en-US" sz="1100"/>
                    </a:p>
                  </a:txBody>
                  <a:tcPr anchor="ctr" anchorCtr="false" marL="101600" marR="101600" marT="76200" marB="76200">
                    <a:lnL>
                      <a:noFill/>
                    </a:lnL>
                    <a:lnR>
                      <a:noFill/>
                    </a:lnR>
                    <a:lnT>
                      <a:noFill/>
                    </a:lnT>
                    <a:lnB>
                      <a:noFill/>
                    </a:lnB>
                    <a:noFill/>
                  </a:tcPr>
                </a:tc>
                <a:tc>
                  <a:txBody>
                    <a:bodyPr anchor="t" rtlCol="false"/>
                    <a:lstStyle/>
                    <a:p>
                      <a:pPr algn="ctr" marL="0" indent="0">
                        <a:lnSpc>
                          <a:spcPct val="100000"/>
                        </a:lnSpc>
                        <a:defRPr/>
                      </a:pPr>
                      <a:r>
                        <a:rPr lang="en-US" b="false" i="false" strike="noStrike" u="none" sz="1100">
                          <a:solidFill>
                            <a:srgbClr val="1F2329"/>
                          </a:solidFill>
                          <a:latin typeface="Noto Sans SC"/>
                          <a:ea typeface="Noto Sans SC"/>
                          <a:cs typeface="Noto Sans SC"/>
                          <a:sym typeface="Noto Sans SC"/>
                        </a:rPr>
                        <a:t>薄板零件、大角度沉孔、特殊行业需求</a:t>
                      </a:r>
                      <a:endParaRPr lang="en-US" sz="1100"/>
                    </a:p>
                  </a:txBody>
                  <a:tcPr anchor="ctr" anchorCtr="false" marL="101600" marR="101600" marT="76200" marB="76200">
                    <a:lnL>
                      <a:noFill/>
                    </a:lnL>
                    <a:lnR>
                      <a:noFill/>
                    </a:lnR>
                    <a:lnT>
                      <a:noFill/>
                    </a:lnT>
                    <a:lnB>
                      <a:noFill/>
                    </a:lnB>
                    <a:noFill/>
                  </a:tcPr>
                </a:tc>
              </a:tr>
            </a:tbl>
          </a:graphicData>
        </a:graphic>
      </p:graphicFrame>
    </p:spTree>
  </p:cSld>
  <p:clrMapOvr>
    <a:masterClrMapping/>
  </p:clrMapOvr>
</p:sld>
</file>

<file path=ppt/slides/slide6.xml><?xml version="1.0" encoding="utf-8"?>
<p:sld xmlns:p="http://schemas.openxmlformats.org/presentationml/2006/main" xmlns:a="http://schemas.openxmlformats.org/drawingml/2006/main">
  <p:cSld>
    <p:bg>
      <p:bgPr>
        <a:solidFill>
          <a:srgbClr val="FFFFFF">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762000" y="444500"/>
            <a:ext cx="10668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400">
                <a:solidFill>
                  <a:srgbClr val="0D1117"/>
                </a:solidFill>
                <a:latin typeface="Noto Sans SC"/>
                <a:ea typeface="Noto Sans SC"/>
                <a:cs typeface="Noto Sans SC"/>
                <a:sym typeface="Noto Sans SC"/>
              </a:rPr>
              <a:t>定制服务与质量承诺</a:t>
            </a:r>
            <a:endParaRPr lang="en-US" sz="1100"/>
          </a:p>
        </p:txBody>
      </p:sp>
      <p:cxnSp>
        <p:nvCxnSpPr>
          <p:cNvPr name="Connector 3" id="3"/>
          <p:cNvCxnSpPr/>
          <p:nvPr/>
        </p:nvCxnSpPr>
        <p:spPr>
          <a:xfrm rot="-4092" flipH="false" flipV="false">
            <a:off x="762004" y="1009650"/>
            <a:ext cx="10668000" cy="12700"/>
          </a:xfrm>
          <a:prstGeom prst="straightConnector1">
            <a:avLst/>
          </a:prstGeom>
          <a:solidFill>
            <a:srgbClr val="DEE0E3">
              <a:alpha val="100000"/>
            </a:srgbClr>
          </a:solidFill>
          <a:ln w="12700" cmpd="sng" cap="flat">
            <a:solidFill>
              <a:srgbClr val="C9A96E">
                <a:alpha val="100000"/>
              </a:srgbClr>
            </a:solidFill>
            <a:prstDash val="solid"/>
            <a:round/>
            <a:headEnd type="none" w="med" len="med"/>
            <a:tailEnd type="none" w="med" len="med"/>
          </a:ln>
        </p:spPr>
      </p:cxnSp>
      <p:sp>
        <p:nvSpPr>
          <p:cNvPr name="AutoShape 4" id="4"/>
          <p:cNvSpPr/>
          <p:nvPr/>
        </p:nvSpPr>
        <p:spPr>
          <a:xfrm rot="0" flipH="false" flipV="false">
            <a:off x="762000" y="1333500"/>
            <a:ext cx="5080000" cy="5080000"/>
          </a:xfrm>
          <a:prstGeom prst="roundRect">
            <a:avLst>
              <a:gd name="adj" fmla="val 0"/>
            </a:avLst>
          </a:prstGeom>
          <a:solidFill>
            <a:srgbClr val="0D1117">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5" id="5"/>
          <p:cNvSpPr/>
          <p:nvPr/>
        </p:nvSpPr>
        <p:spPr>
          <a:xfrm rot="0" flipH="false" flipV="false">
            <a:off x="1016000" y="1587500"/>
            <a:ext cx="4572000" cy="4445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000">
                <a:solidFill>
                  <a:srgbClr val="C9A96E"/>
                </a:solidFill>
                <a:latin typeface="Noto Sans SC"/>
                <a:ea typeface="Noto Sans SC"/>
                <a:cs typeface="Noto Sans SC"/>
                <a:sym typeface="Noto Sans SC"/>
              </a:rPr>
              <a:t>全方位定制服务</a:t>
            </a:r>
            <a:endParaRPr lang="en-US" sz="1100"/>
          </a:p>
        </p:txBody>
      </p:sp>
      <p:sp>
        <p:nvSpPr>
          <p:cNvPr name="AutoShape 6" id="6"/>
          <p:cNvSpPr/>
          <p:nvPr/>
        </p:nvSpPr>
        <p:spPr>
          <a:xfrm rot="0" flipH="false" flipV="false">
            <a:off x="1016000" y="2159000"/>
            <a:ext cx="4572000" cy="254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true" i="false" strike="noStrike" u="none" sz="1300">
                <a:solidFill>
                  <a:srgbClr val="C8C8C8"/>
                </a:solidFill>
                <a:latin typeface="Noto Sans SC"/>
                <a:ea typeface="Noto Sans SC"/>
                <a:cs typeface="Noto Sans SC"/>
                <a:sym typeface="Noto Sans SC"/>
              </a:rPr>
              <a:t>01 角度定制</a:t>
            </a:r>
            <a:r>
              <a:rPr lang="en-US" b="false" i="false" strike="noStrike" u="none" sz="1300">
                <a:solidFill>
                  <a:srgbClr val="C8C8C8"/>
                </a:solidFill>
                <a:latin typeface="Noto Sans SC"/>
                <a:ea typeface="Noto Sans SC"/>
                <a:cs typeface="Noto Sans SC"/>
                <a:sym typeface="Noto Sans SC"/>
              </a:rPr>
              <a:t>：30°-150°任意角度，满足特殊行业需求</a:t>
            </a:r>
            <a:endParaRPr lang="en-US" sz="1100"/>
          </a:p>
          <a:p>
            <a:pPr algn="l" marL="0" indent="0">
              <a:lnSpc>
                <a:spcPct val="150000"/>
              </a:lnSpc>
            </a:pPr>
            <a:r>
              <a:rPr lang="en-US" b="true" i="false" strike="noStrike" u="none" sz="1300">
                <a:solidFill>
                  <a:srgbClr val="C8C8C8"/>
                </a:solidFill>
                <a:latin typeface="Noto Sans SC"/>
                <a:ea typeface="Noto Sans SC"/>
                <a:cs typeface="Noto Sans SC"/>
                <a:sym typeface="Noto Sans SC"/>
              </a:rPr>
              <a:t>02 规格定制</a:t>
            </a:r>
            <a:r>
              <a:rPr lang="en-US" b="false" i="false" strike="noStrike" u="none" sz="1300">
                <a:solidFill>
                  <a:srgbClr val="C8C8C8"/>
                </a:solidFill>
                <a:latin typeface="Noto Sans SC"/>
                <a:ea typeface="Noto Sans SC"/>
                <a:cs typeface="Noto Sans SC"/>
                <a:sym typeface="Noto Sans SC"/>
              </a:rPr>
              <a:t>：特殊头部直径、柄径、总长，适配您的设备</a:t>
            </a:r>
          </a:p>
          <a:p>
            <a:pPr algn="l" marL="0" indent="0">
              <a:lnSpc>
                <a:spcPct val="150000"/>
              </a:lnSpc>
            </a:pPr>
            <a:r>
              <a:rPr lang="en-US" b="true" i="false" strike="noStrike" u="none" sz="1300">
                <a:solidFill>
                  <a:srgbClr val="C8C8C8"/>
                </a:solidFill>
                <a:latin typeface="Noto Sans SC"/>
                <a:ea typeface="Noto Sans SC"/>
                <a:cs typeface="Noto Sans SC"/>
                <a:sym typeface="Noto Sans SC"/>
              </a:rPr>
              <a:t>03 带导柱定制</a:t>
            </a:r>
            <a:r>
              <a:rPr lang="en-US" b="false" i="false" strike="noStrike" u="none" sz="1300">
                <a:solidFill>
                  <a:srgbClr val="C8C8C8"/>
                </a:solidFill>
                <a:latin typeface="Noto Sans SC"/>
                <a:ea typeface="Noto Sans SC"/>
                <a:cs typeface="Noto Sans SC"/>
                <a:sym typeface="Noto Sans SC"/>
              </a:rPr>
              <a:t>：可定制带导柱型，提高加工精度和稳定性</a:t>
            </a:r>
          </a:p>
          <a:p>
            <a:pPr algn="l" marL="0" indent="0">
              <a:lnSpc>
                <a:spcPct val="150000"/>
              </a:lnSpc>
            </a:pPr>
            <a:r>
              <a:rPr lang="en-US" b="true" i="false" strike="noStrike" u="none" sz="1300">
                <a:solidFill>
                  <a:srgbClr val="C8C8C8"/>
                </a:solidFill>
                <a:latin typeface="Noto Sans SC"/>
                <a:ea typeface="Noto Sans SC"/>
                <a:cs typeface="Noto Sans SC"/>
                <a:sym typeface="Noto Sans SC"/>
              </a:rPr>
              <a:t>04 涂层定制</a:t>
            </a:r>
            <a:r>
              <a:rPr lang="en-US" b="false" i="false" strike="noStrike" u="none" sz="1300">
                <a:solidFill>
                  <a:srgbClr val="C8C8C8"/>
                </a:solidFill>
                <a:latin typeface="Noto Sans SC"/>
                <a:ea typeface="Noto Sans SC"/>
                <a:cs typeface="Noto Sans SC"/>
                <a:sym typeface="Noto Sans SC"/>
              </a:rPr>
              <a:t>：TiN、TiCN、TiAlN、DLC等多种涂层可选</a:t>
            </a:r>
          </a:p>
          <a:p>
            <a:pPr algn="l" marL="0" indent="0">
              <a:lnSpc>
                <a:spcPct val="150000"/>
              </a:lnSpc>
            </a:pPr>
            <a:r>
              <a:rPr lang="en-US" b="true" i="false" strike="noStrike" u="none" sz="1300">
                <a:solidFill>
                  <a:srgbClr val="C8C8C8"/>
                </a:solidFill>
                <a:latin typeface="Noto Sans SC"/>
                <a:ea typeface="Noto Sans SC"/>
                <a:cs typeface="Noto Sans SC"/>
                <a:sym typeface="Noto Sans SC"/>
              </a:rPr>
              <a:t>05 材质定制</a:t>
            </a:r>
            <a:r>
              <a:rPr lang="en-US" b="false" i="false" strike="noStrike" u="none" sz="1300">
                <a:solidFill>
                  <a:srgbClr val="C8C8C8"/>
                </a:solidFill>
                <a:latin typeface="Noto Sans SC"/>
                <a:ea typeface="Noto Sans SC"/>
                <a:cs typeface="Noto Sans SC"/>
                <a:sym typeface="Noto Sans SC"/>
              </a:rPr>
              <a:t>：HSS、HSS-E、硬质合金等多种材质可选</a:t>
            </a:r>
          </a:p>
          <a:p>
            <a:pPr algn="l" marL="0" indent="0">
              <a:lnSpc>
                <a:spcPct val="150000"/>
              </a:lnSpc>
            </a:pPr>
            <a:r>
              <a:rPr lang="en-US" b="true" i="false" strike="noStrike" u="none" sz="1300">
                <a:solidFill>
                  <a:srgbClr val="C8C8C8"/>
                </a:solidFill>
                <a:latin typeface="Noto Sans SC"/>
                <a:ea typeface="Noto Sans SC"/>
                <a:cs typeface="Noto Sans SC"/>
                <a:sym typeface="Noto Sans SC"/>
              </a:rPr>
              <a:t>06 包装定制</a:t>
            </a:r>
            <a:r>
              <a:rPr lang="en-US" b="false" i="false" strike="noStrike" u="none" sz="1300">
                <a:solidFill>
                  <a:srgbClr val="C8C8C8"/>
                </a:solidFill>
                <a:latin typeface="Noto Sans SC"/>
                <a:ea typeface="Noto Sans SC"/>
                <a:cs typeface="Noto Sans SC"/>
                <a:sym typeface="Noto Sans SC"/>
              </a:rPr>
              <a:t>：可定制品牌包装，支持OEM/ODM</a:t>
            </a:r>
          </a:p>
        </p:txBody>
      </p:sp>
      <p:sp>
        <p:nvSpPr>
          <p:cNvPr name="AutoShape 7" id="7"/>
          <p:cNvSpPr/>
          <p:nvPr/>
        </p:nvSpPr>
        <p:spPr>
          <a:xfrm rot="0" flipH="false" flipV="false">
            <a:off x="1016000" y="4953000"/>
            <a:ext cx="4572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200">
                <a:solidFill>
                  <a:srgbClr val="A0A0A0"/>
                </a:solidFill>
                <a:latin typeface="Noto Sans SC"/>
                <a:ea typeface="Noto Sans SC"/>
                <a:cs typeface="Noto Sans SC"/>
                <a:sym typeface="Noto Sans SC"/>
              </a:rPr>
              <a:t>定制流程：</a:t>
            </a:r>
            <a:r>
              <a:rPr lang="en-US" b="false" i="false" strike="noStrike" u="none" sz="1200">
                <a:solidFill>
                  <a:srgbClr val="A0A0A0"/>
                </a:solidFill>
                <a:latin typeface="Noto Sans SC"/>
                <a:ea typeface="Noto Sans SC"/>
                <a:cs typeface="Noto Sans SC"/>
                <a:sym typeface="Noto Sans SC"/>
              </a:rPr>
              <a:t/>
            </a:r>
            <a:endParaRPr lang="en-US" sz="1100"/>
          </a:p>
          <a:p>
            <a:pPr algn="l" marL="0" indent="0">
              <a:lnSpc>
                <a:spcPct val="141666"/>
              </a:lnSpc>
            </a:pPr>
            <a:r>
              <a:rPr lang="en-US" b="false" i="false" strike="noStrike" u="none" sz="1200">
                <a:solidFill>
                  <a:srgbClr val="A0A0A0"/>
                </a:solidFill>
                <a:latin typeface="Noto Sans SC"/>
                <a:ea typeface="Noto Sans SC"/>
                <a:cs typeface="Noto Sans SC"/>
                <a:sym typeface="Noto Sans SC"/>
              </a:rPr>
              <a:t>需求沟通 → 方案设计 → 样品确认 → 批量生产 → 质量检验 → 发货交付</a:t>
            </a:r>
          </a:p>
          <a:p>
            <a:pPr algn="l" marL="0" indent="0">
              <a:lnSpc>
                <a:spcPct val="141666"/>
              </a:lnSpc>
            </a:pPr>
            <a:r>
              <a:rPr lang="en-US" b="true" i="false" strike="noStrike" u="none" sz="1200">
                <a:solidFill>
                  <a:srgbClr val="A0A0A0"/>
                </a:solidFill>
                <a:latin typeface="Noto Sans SC"/>
                <a:ea typeface="Noto Sans SC"/>
                <a:cs typeface="Noto Sans SC"/>
                <a:sym typeface="Noto Sans SC"/>
              </a:rPr>
              <a:t>定制周期：</a:t>
            </a:r>
            <a:r>
              <a:rPr lang="en-US" b="false" i="false" strike="noStrike" u="none" sz="1200">
                <a:solidFill>
                  <a:srgbClr val="A0A0A0"/>
                </a:solidFill>
                <a:latin typeface="Noto Sans SC"/>
                <a:ea typeface="Noto Sans SC"/>
                <a:cs typeface="Noto Sans SC"/>
                <a:sym typeface="Noto Sans SC"/>
              </a:rPr>
              <a:t>7-15天，急单可加急处理</a:t>
            </a:r>
          </a:p>
        </p:txBody>
      </p:sp>
      <p:sp>
        <p:nvSpPr>
          <p:cNvPr name="AutoShape 8" id="8"/>
          <p:cNvSpPr/>
          <p:nvPr/>
        </p:nvSpPr>
        <p:spPr>
          <a:xfrm rot="0" flipH="false" flipV="false">
            <a:off x="6350000" y="1333500"/>
            <a:ext cx="5080000" cy="5080000"/>
          </a:xfrm>
          <a:prstGeom prst="roundRect">
            <a:avLst>
              <a:gd name="adj" fmla="val 0"/>
            </a:avLst>
          </a:prstGeom>
          <a:solidFill>
            <a:srgbClr val="F7F7F8">
              <a:alpha val="100000"/>
            </a:srgbClr>
          </a:solidFill>
          <a:ln w="12700" cmpd="sng" cap="flat">
            <a:solidFill>
              <a:srgbClr val="DCDCDC">
                <a:alpha val="100000"/>
              </a:srgbClr>
            </a:solidFill>
            <a:prstDash val="solid"/>
            <a:round/>
          </a:ln>
        </p:spPr>
        <p:txBody>
          <a:bodyPr anchor="ctr" rtlCol="false" vert="horz" wrap="square" lIns="63500" rIns="63500" tIns="63500" bIns="63500"/>
          <a:lstStyle/>
          <a:p>
            <a:pPr algn="ctr">
              <a:defRPr/>
            </a:pPr>
            <a:endParaRPr/>
          </a:p>
        </p:txBody>
      </p:sp>
      <p:sp>
        <p:nvSpPr>
          <p:cNvPr name="AutoShape 9" id="9"/>
          <p:cNvSpPr/>
          <p:nvPr/>
        </p:nvSpPr>
        <p:spPr>
          <a:xfrm rot="0" flipH="false" flipV="false">
            <a:off x="6604000" y="1587500"/>
            <a:ext cx="4572000" cy="4445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000">
                <a:solidFill>
                  <a:srgbClr val="0D1117"/>
                </a:solidFill>
                <a:latin typeface="Noto Sans SC"/>
                <a:ea typeface="Noto Sans SC"/>
                <a:cs typeface="Noto Sans SC"/>
                <a:sym typeface="Noto Sans SC"/>
              </a:rPr>
              <a:t>六项质量承诺</a:t>
            </a:r>
            <a:endParaRPr lang="en-US" sz="1100"/>
          </a:p>
        </p:txBody>
      </p:sp>
      <p:sp>
        <p:nvSpPr>
          <p:cNvPr name="AutoShape 10" id="10"/>
          <p:cNvSpPr/>
          <p:nvPr/>
        </p:nvSpPr>
        <p:spPr>
          <a:xfrm rot="0" flipH="false" flipV="false">
            <a:off x="6604000" y="2159000"/>
            <a:ext cx="4572000" cy="254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true" i="false" strike="noStrike" u="none" sz="1300">
                <a:solidFill>
                  <a:srgbClr val="505050"/>
                </a:solidFill>
                <a:latin typeface="Noto Sans SC"/>
                <a:ea typeface="Noto Sans SC"/>
                <a:cs typeface="Noto Sans SC"/>
                <a:sym typeface="Noto Sans SC"/>
              </a:rPr>
              <a:t>01 18个月质保</a:t>
            </a:r>
            <a:r>
              <a:rPr lang="en-US" b="false" i="false" strike="noStrike" u="none" sz="1300">
                <a:solidFill>
                  <a:srgbClr val="505050"/>
                </a:solidFill>
                <a:latin typeface="Noto Sans SC"/>
                <a:ea typeface="Noto Sans SC"/>
                <a:cs typeface="Noto Sans SC"/>
                <a:sym typeface="Noto Sans SC"/>
              </a:rPr>
              <a:t>：非人为损坏，18个月内免费更换</a:t>
            </a:r>
            <a:endParaRPr lang="en-US" sz="1100"/>
          </a:p>
          <a:p>
            <a:pPr algn="l" marL="0" indent="0">
              <a:lnSpc>
                <a:spcPct val="150000"/>
              </a:lnSpc>
            </a:pPr>
            <a:r>
              <a:rPr lang="en-US" b="true" i="false" strike="noStrike" u="none" sz="1300">
                <a:solidFill>
                  <a:srgbClr val="505050"/>
                </a:solidFill>
                <a:latin typeface="Noto Sans SC"/>
                <a:ea typeface="Noto Sans SC"/>
                <a:cs typeface="Noto Sans SC"/>
                <a:sym typeface="Noto Sans SC"/>
              </a:rPr>
              <a:t>02 48小时响应</a:t>
            </a:r>
            <a:r>
              <a:rPr lang="en-US" b="false" i="false" strike="noStrike" u="none" sz="1300">
                <a:solidFill>
                  <a:srgbClr val="505050"/>
                </a:solidFill>
                <a:latin typeface="Noto Sans SC"/>
                <a:ea typeface="Noto Sans SC"/>
                <a:cs typeface="Noto Sans SC"/>
                <a:sym typeface="Noto Sans SC"/>
              </a:rPr>
              <a:t>：收到问题反馈，48小时内给出解决方案</a:t>
            </a:r>
          </a:p>
          <a:p>
            <a:pPr algn="l" marL="0" indent="0">
              <a:lnSpc>
                <a:spcPct val="150000"/>
              </a:lnSpc>
            </a:pPr>
            <a:r>
              <a:rPr lang="en-US" b="true" i="false" strike="noStrike" u="none" sz="1300">
                <a:solidFill>
                  <a:srgbClr val="505050"/>
                </a:solidFill>
                <a:latin typeface="Noto Sans SC"/>
                <a:ea typeface="Noto Sans SC"/>
                <a:cs typeface="Noto Sans SC"/>
                <a:sym typeface="Noto Sans SC"/>
              </a:rPr>
              <a:t>03 免费工艺优化</a:t>
            </a:r>
            <a:r>
              <a:rPr lang="en-US" b="false" i="false" strike="noStrike" u="none" sz="1300">
                <a:solidFill>
                  <a:srgbClr val="505050"/>
                </a:solidFill>
                <a:latin typeface="Noto Sans SC"/>
                <a:ea typeface="Noto Sans SC"/>
                <a:cs typeface="Noto Sans SC"/>
                <a:sym typeface="Noto Sans SC"/>
              </a:rPr>
              <a:t>：专业技术团队免费提供切削参数优化建议</a:t>
            </a:r>
          </a:p>
          <a:p>
            <a:pPr algn="l" marL="0" indent="0">
              <a:lnSpc>
                <a:spcPct val="150000"/>
              </a:lnSpc>
            </a:pPr>
            <a:r>
              <a:rPr lang="en-US" b="true" i="false" strike="noStrike" u="none" sz="1300">
                <a:solidFill>
                  <a:srgbClr val="505050"/>
                </a:solidFill>
                <a:latin typeface="Noto Sans SC"/>
                <a:ea typeface="Noto Sans SC"/>
                <a:cs typeface="Noto Sans SC"/>
                <a:sym typeface="Noto Sans SC"/>
              </a:rPr>
              <a:t>04 假一赔十</a:t>
            </a:r>
            <a:r>
              <a:rPr lang="en-US" b="false" i="false" strike="noStrike" u="none" sz="1300">
                <a:solidFill>
                  <a:srgbClr val="505050"/>
                </a:solidFill>
                <a:latin typeface="Noto Sans SC"/>
                <a:ea typeface="Noto Sans SC"/>
                <a:cs typeface="Noto Sans SC"/>
                <a:sym typeface="Noto Sans SC"/>
              </a:rPr>
              <a:t>：材质保真，如发现材质不符，假一赔十</a:t>
            </a:r>
          </a:p>
          <a:p>
            <a:pPr algn="l" marL="0" indent="0">
              <a:lnSpc>
                <a:spcPct val="150000"/>
              </a:lnSpc>
            </a:pPr>
            <a:r>
              <a:rPr lang="en-US" b="true" i="false" strike="noStrike" u="none" sz="1300">
                <a:solidFill>
                  <a:srgbClr val="505050"/>
                </a:solidFill>
                <a:latin typeface="Noto Sans SC"/>
                <a:ea typeface="Noto Sans SC"/>
                <a:cs typeface="Noto Sans SC"/>
                <a:sym typeface="Noto Sans SC"/>
              </a:rPr>
              <a:t>05 全国包邮</a:t>
            </a:r>
            <a:r>
              <a:rPr lang="en-US" b="false" i="false" strike="noStrike" u="none" sz="1300">
                <a:solidFill>
                  <a:srgbClr val="505050"/>
                </a:solidFill>
                <a:latin typeface="Noto Sans SC"/>
                <a:ea typeface="Noto Sans SC"/>
                <a:cs typeface="Noto Sans SC"/>
                <a:sym typeface="Noto Sans SC"/>
              </a:rPr>
              <a:t>：订单满500元全国包邮，48小时内发货</a:t>
            </a:r>
          </a:p>
          <a:p>
            <a:pPr algn="l" marL="0" indent="0">
              <a:lnSpc>
                <a:spcPct val="150000"/>
              </a:lnSpc>
            </a:pPr>
            <a:r>
              <a:rPr lang="en-US" b="true" i="false" strike="noStrike" u="none" sz="1300">
                <a:solidFill>
                  <a:srgbClr val="505050"/>
                </a:solidFill>
                <a:latin typeface="Noto Sans SC"/>
                <a:ea typeface="Noto Sans SC"/>
                <a:cs typeface="Noto Sans SC"/>
                <a:sym typeface="Noto Sans SC"/>
              </a:rPr>
              <a:t>06 7天无理由退换</a:t>
            </a:r>
            <a:r>
              <a:rPr lang="en-US" b="false" i="false" strike="noStrike" u="none" sz="1300">
                <a:solidFill>
                  <a:srgbClr val="505050"/>
                </a:solidFill>
                <a:latin typeface="Noto Sans SC"/>
                <a:ea typeface="Noto Sans SC"/>
                <a:cs typeface="Noto Sans SC"/>
                <a:sym typeface="Noto Sans SC"/>
              </a:rPr>
              <a:t>：未使用产品，7天内无理由退换</a:t>
            </a:r>
          </a:p>
        </p:txBody>
      </p:sp>
      <p:sp>
        <p:nvSpPr>
          <p:cNvPr name="AutoShape 11" id="11"/>
          <p:cNvSpPr/>
          <p:nvPr/>
        </p:nvSpPr>
        <p:spPr>
          <a:xfrm rot="0" flipH="false" flipV="false">
            <a:off x="6604000" y="4953000"/>
            <a:ext cx="4572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200">
                <a:solidFill>
                  <a:srgbClr val="787878"/>
                </a:solidFill>
                <a:latin typeface="Noto Sans SC"/>
                <a:ea typeface="Noto Sans SC"/>
                <a:cs typeface="Noto Sans SC"/>
                <a:sym typeface="Noto Sans SC"/>
              </a:rPr>
              <a:t>品质认证：</a:t>
            </a:r>
            <a:r>
              <a:rPr lang="en-US" b="false" i="false" strike="noStrike" u="none" sz="1200">
                <a:solidFill>
                  <a:srgbClr val="787878"/>
                </a:solidFill>
                <a:latin typeface="Noto Sans SC"/>
                <a:ea typeface="Noto Sans SC"/>
                <a:cs typeface="Noto Sans SC"/>
                <a:sym typeface="Noto Sans SC"/>
              </a:rPr>
              <a:t/>
            </a:r>
            <a:endParaRPr lang="en-US" sz="1100"/>
          </a:p>
          <a:p>
            <a:pPr algn="l" marL="0" indent="0">
              <a:lnSpc>
                <a:spcPct val="141666"/>
              </a:lnSpc>
            </a:pPr>
            <a:r>
              <a:rPr lang="en-US" b="false" i="false" strike="noStrike" u="none" sz="1200">
                <a:solidFill>
                  <a:srgbClr val="787878"/>
                </a:solidFill>
                <a:latin typeface="Noto Sans SC"/>
                <a:ea typeface="Noto Sans SC"/>
                <a:cs typeface="Noto Sans SC"/>
                <a:sym typeface="Noto Sans SC"/>
              </a:rPr>
              <a:t>ISO9001质量体系认证，产品出口德国、美国、日本、东南亚等30+国家和地区</a:t>
            </a:r>
          </a:p>
          <a:p>
            <a:pPr algn="l" marL="0" indent="0">
              <a:lnSpc>
                <a:spcPct val="141666"/>
              </a:lnSpc>
            </a:pPr>
            <a:r>
              <a:rPr lang="en-US" b="true" i="false" strike="noStrike" u="none" sz="1200">
                <a:solidFill>
                  <a:srgbClr val="787878"/>
                </a:solidFill>
                <a:latin typeface="Noto Sans SC"/>
                <a:ea typeface="Noto Sans SC"/>
                <a:cs typeface="Noto Sans SC"/>
                <a:sym typeface="Noto Sans SC"/>
              </a:rPr>
              <a:t>选择立浩，选择品质！</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D1117">
                <a:alpha val="100000"/>
              </a:srgbClr>
            </a:gs>
            <a:gs pos="100000">
              <a:srgbClr val="161B22">
                <a:alpha val="100000"/>
              </a:srgbClr>
            </a:gs>
          </a:gsLst>
          <a:lin ang="2700000"/>
        </a:gradFill>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76200"/>
          </a:xfrm>
          <a:prstGeom prst="roundRect">
            <a:avLst>
              <a:gd name="adj" fmla="val 0"/>
            </a:avLst>
          </a:prstGeom>
          <a:solidFill>
            <a:srgbClr val="C9A96E">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1016000" y="1270000"/>
            <a:ext cx="10160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000">
                <a:solidFill>
                  <a:srgbClr val="E6EDF3"/>
                </a:solidFill>
                <a:latin typeface="Noto Sans SC"/>
                <a:ea typeface="Noto Sans SC"/>
                <a:cs typeface="Noto Sans SC"/>
                <a:sym typeface="Noto Sans SC"/>
              </a:rPr>
              <a:t>联系我们</a:t>
            </a:r>
            <a:endParaRPr lang="en-US" sz="1100"/>
          </a:p>
        </p:txBody>
      </p:sp>
      <p:cxnSp>
        <p:nvCxnSpPr>
          <p:cNvPr name="Connector 4" id="4"/>
          <p:cNvCxnSpPr/>
          <p:nvPr/>
        </p:nvCxnSpPr>
        <p:spPr>
          <a:xfrm rot="-28647" flipH="false" flipV="false">
            <a:off x="1016026" y="2216150"/>
            <a:ext cx="1524000" cy="12700"/>
          </a:xfrm>
          <a:prstGeom prst="straightConnector1">
            <a:avLst/>
          </a:prstGeom>
          <a:solidFill>
            <a:srgbClr val="DEE0E3">
              <a:alpha val="100000"/>
            </a:srgbClr>
          </a:solidFill>
          <a:ln w="25400" cmpd="sng" cap="flat">
            <a:solidFill>
              <a:srgbClr val="C9A96E">
                <a:alpha val="100000"/>
              </a:srgbClr>
            </a:solidFill>
            <a:prstDash val="solid"/>
            <a:round/>
            <a:headEnd type="none" w="lg" len="lg"/>
            <a:tailEnd type="none" w="lg" len="lg"/>
          </a:ln>
        </p:spPr>
      </p:cxnSp>
      <p:sp>
        <p:nvSpPr>
          <p:cNvPr name="AutoShape 5" id="5"/>
          <p:cNvSpPr/>
          <p:nvPr/>
        </p:nvSpPr>
        <p:spPr>
          <a:xfrm rot="0" flipH="false" flipV="false">
            <a:off x="1016000" y="2540000"/>
            <a:ext cx="10160000" cy="4445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A8B3C0"/>
                </a:solidFill>
                <a:latin typeface="Noto Sans SC"/>
                <a:ea typeface="Noto Sans SC"/>
                <a:cs typeface="Noto Sans SC"/>
                <a:sym typeface="Noto Sans SC"/>
              </a:rPr>
              <a:t>东莞市立浩五金科技有限公司 · 专业数控刀具研发生产</a:t>
            </a:r>
            <a:endParaRPr lang="en-US" sz="1100"/>
          </a:p>
        </p:txBody>
      </p:sp>
      <p:sp>
        <p:nvSpPr>
          <p:cNvPr name="AutoShape 6" id="6"/>
          <p:cNvSpPr/>
          <p:nvPr/>
        </p:nvSpPr>
        <p:spPr>
          <a:xfrm rot="0" flipH="false" flipV="false">
            <a:off x="1016000" y="3429000"/>
            <a:ext cx="4572000" cy="2794000"/>
          </a:xfrm>
          <a:prstGeom prst="roundRect">
            <a:avLst>
              <a:gd name="adj" fmla="val 0"/>
            </a:avLst>
          </a:prstGeom>
          <a:solidFill>
            <a:srgbClr val="FFFFFF">
              <a:alpha val="5000"/>
            </a:srgbClr>
          </a:solidFill>
          <a:ln w="12700" cmpd="sng" cap="flat">
            <a:solidFill>
              <a:srgbClr val="C9A96E">
                <a:alpha val="30000"/>
              </a:srgbClr>
            </a:solidFill>
            <a:prstDash val="solid"/>
            <a:round/>
          </a:ln>
        </p:spPr>
        <p:txBody>
          <a:bodyPr anchor="ctr" rtlCol="false" vert="horz" wrap="square" lIns="63500" rIns="63500" tIns="63500" bIns="63500"/>
          <a:lstStyle/>
          <a:p>
            <a:pPr algn="ctr">
              <a:defRPr/>
            </a:pPr>
            <a:endParaRPr/>
          </a:p>
        </p:txBody>
      </p:sp>
      <p:sp>
        <p:nvSpPr>
          <p:cNvPr name="AutoShape 7" id="7"/>
          <p:cNvSpPr/>
          <p:nvPr/>
        </p:nvSpPr>
        <p:spPr>
          <a:xfrm rot="0" flipH="false" flipV="false">
            <a:off x="1270000" y="3683000"/>
            <a:ext cx="4064000" cy="228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66666"/>
              </a:lnSpc>
              <a:defRPr/>
            </a:pPr>
            <a:r>
              <a:rPr lang="en-US" b="true" i="false" strike="noStrike" u="none" sz="1400">
                <a:solidFill>
                  <a:srgbClr val="C9A96E"/>
                </a:solidFill>
                <a:latin typeface="Noto Sans SC"/>
                <a:ea typeface="Noto Sans SC"/>
                <a:cs typeface="Noto Sans SC"/>
                <a:sym typeface="Noto Sans SC"/>
              </a:rPr>
              <a:t>联系电话：</a:t>
            </a:r>
            <a:r>
              <a:rPr lang="en-US" b="false" i="false" strike="noStrike" u="none" sz="1400">
                <a:solidFill>
                  <a:srgbClr val="C8C8C8"/>
                </a:solidFill>
                <a:latin typeface="Noto Sans SC"/>
                <a:ea typeface="Noto Sans SC"/>
                <a:cs typeface="Noto Sans SC"/>
                <a:sym typeface="Noto Sans SC"/>
              </a:rPr>
              <a:t>15818389531（微信同号）</a:t>
            </a:r>
            <a:endParaRPr lang="en-US" sz="1100"/>
          </a:p>
          <a:p>
            <a:pPr algn="l" marL="0" indent="0">
              <a:lnSpc>
                <a:spcPct val="166666"/>
              </a:lnSpc>
            </a:pPr>
            <a:r>
              <a:rPr lang="en-US" b="true" i="false" strike="noStrike" u="none" sz="1400">
                <a:solidFill>
                  <a:srgbClr val="C9A96E"/>
                </a:solidFill>
                <a:latin typeface="Noto Sans SC"/>
                <a:ea typeface="Noto Sans SC"/>
                <a:cs typeface="Noto Sans SC"/>
                <a:sym typeface="Noto Sans SC"/>
              </a:rPr>
              <a:t>电子邮箱：</a:t>
            </a:r>
            <a:r>
              <a:rPr lang="en-US" b="false" i="false" strike="noStrike" u="none" sz="1400">
                <a:solidFill>
                  <a:srgbClr val="C8C8C8"/>
                </a:solidFill>
                <a:latin typeface="Noto Sans SC"/>
                <a:ea typeface="Noto Sans SC"/>
                <a:cs typeface="Noto Sans SC"/>
                <a:sym typeface="Noto Sans SC"/>
              </a:rPr>
              <a:t>15818389531@139.com</a:t>
            </a:r>
          </a:p>
          <a:p>
            <a:pPr algn="l" marL="0" indent="0">
              <a:lnSpc>
                <a:spcPct val="166666"/>
              </a:lnSpc>
            </a:pPr>
            <a:r>
              <a:rPr lang="en-US" b="true" i="false" strike="noStrike" u="none" sz="1400">
                <a:solidFill>
                  <a:srgbClr val="C9A96E"/>
                </a:solidFill>
                <a:latin typeface="Noto Sans SC"/>
                <a:ea typeface="Noto Sans SC"/>
                <a:cs typeface="Noto Sans SC"/>
                <a:sym typeface="Noto Sans SC"/>
              </a:rPr>
              <a:t>微信号：</a:t>
            </a:r>
            <a:r>
              <a:rPr lang="en-US" b="false" i="false" strike="noStrike" u="none" sz="1400">
                <a:solidFill>
                  <a:srgbClr val="C8C8C8"/>
                </a:solidFill>
                <a:latin typeface="Noto Sans SC"/>
                <a:ea typeface="Noto Sans SC"/>
                <a:cs typeface="Noto Sans SC"/>
                <a:sym typeface="Noto Sans SC"/>
              </a:rPr>
              <a:t>s15338372359</a:t>
            </a:r>
          </a:p>
          <a:p>
            <a:pPr algn="l" marL="0" indent="0">
              <a:lnSpc>
                <a:spcPct val="166666"/>
              </a:lnSpc>
            </a:pPr>
            <a:r>
              <a:rPr lang="en-US" b="true" i="false" strike="noStrike" u="none" sz="1400">
                <a:solidFill>
                  <a:srgbClr val="C9A96E"/>
                </a:solidFill>
                <a:latin typeface="Noto Sans SC"/>
                <a:ea typeface="Noto Sans SC"/>
                <a:cs typeface="Noto Sans SC"/>
                <a:sym typeface="Noto Sans SC"/>
              </a:rPr>
              <a:t>公司地址：</a:t>
            </a:r>
            <a:r>
              <a:rPr lang="en-US" b="false" i="false" strike="noStrike" u="none" sz="1400">
                <a:solidFill>
                  <a:srgbClr val="C8C8C8"/>
                </a:solidFill>
                <a:latin typeface="Noto Sans SC"/>
                <a:ea typeface="Noto Sans SC"/>
                <a:cs typeface="Noto Sans SC"/>
                <a:sym typeface="Noto Sans SC"/>
              </a:rPr>
              <a:t>广东省东莞市长安镇新安横兴街四巷1号</a:t>
            </a:r>
          </a:p>
          <a:p>
            <a:pPr algn="l" marL="0" indent="0">
              <a:lnSpc>
                <a:spcPct val="166666"/>
              </a:lnSpc>
            </a:pPr>
            <a:r>
              <a:rPr lang="en-US" b="true" i="false" strike="noStrike" u="none" sz="1400">
                <a:solidFill>
                  <a:srgbClr val="C9A96E"/>
                </a:solidFill>
                <a:latin typeface="Noto Sans SC"/>
                <a:ea typeface="Noto Sans SC"/>
                <a:cs typeface="Noto Sans SC"/>
                <a:sym typeface="Noto Sans SC"/>
              </a:rPr>
              <a:t>官方网站：</a:t>
            </a:r>
            <a:r>
              <a:rPr lang="en-US" b="false" i="false" strike="noStrike" u="none" sz="1400">
                <a:solidFill>
                  <a:srgbClr val="C8C8C8"/>
                </a:solidFill>
                <a:latin typeface="Noto Sans SC"/>
                <a:ea typeface="Noto Sans SC"/>
                <a:cs typeface="Noto Sans SC"/>
                <a:sym typeface="Noto Sans SC"/>
              </a:rPr>
              <a:t>https://lihaokeji.com</a:t>
            </a:r>
          </a:p>
        </p:txBody>
      </p:sp>
      <p:sp>
        <p:nvSpPr>
          <p:cNvPr name="AutoShape 8" id="8"/>
          <p:cNvSpPr/>
          <p:nvPr/>
        </p:nvSpPr>
        <p:spPr>
          <a:xfrm rot="0" flipH="false" flipV="false">
            <a:off x="6604000" y="3429000"/>
            <a:ext cx="4572000" cy="2794000"/>
          </a:xfrm>
          <a:prstGeom prst="roundRect">
            <a:avLst>
              <a:gd name="adj" fmla="val 0"/>
            </a:avLst>
          </a:prstGeom>
          <a:solidFill>
            <a:srgbClr val="C9A96E">
              <a:alpha val="10000"/>
            </a:srgbClr>
          </a:solidFill>
          <a:ln w="12700" cmpd="sng" cap="flat">
            <a:solidFill>
              <a:srgbClr val="C9A96E">
                <a:alpha val="50000"/>
              </a:srgbClr>
            </a:solidFill>
            <a:prstDash val="solid"/>
            <a:round/>
          </a:ln>
        </p:spPr>
        <p:txBody>
          <a:bodyPr anchor="ctr" rtlCol="false" vert="horz" wrap="square" lIns="63500" rIns="63500" tIns="63500" bIns="63500"/>
          <a:lstStyle/>
          <a:p>
            <a:pPr algn="ctr">
              <a:defRPr/>
            </a:pPr>
            <a:endParaRPr/>
          </a:p>
        </p:txBody>
      </p:sp>
      <p:sp>
        <p:nvSpPr>
          <p:cNvPr name="AutoShape 9" id="9"/>
          <p:cNvSpPr/>
          <p:nvPr/>
        </p:nvSpPr>
        <p:spPr>
          <a:xfrm rot="0" flipH="false" flipV="false">
            <a:off x="6858000" y="3683000"/>
            <a:ext cx="4064000" cy="4445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C9A96E"/>
                </a:solidFill>
                <a:latin typeface="Noto Sans SC"/>
                <a:ea typeface="Noto Sans SC"/>
                <a:cs typeface="Noto Sans SC"/>
                <a:sym typeface="Noto Sans SC"/>
              </a:rPr>
              <a:t>服务承诺</a:t>
            </a:r>
            <a:endParaRPr lang="en-US" sz="1100"/>
          </a:p>
        </p:txBody>
      </p:sp>
      <p:sp>
        <p:nvSpPr>
          <p:cNvPr name="AutoShape 10" id="10"/>
          <p:cNvSpPr/>
          <p:nvPr/>
        </p:nvSpPr>
        <p:spPr>
          <a:xfrm rot="0" flipH="false" flipV="false">
            <a:off x="6858000" y="4254500"/>
            <a:ext cx="4064000" cy="177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8333"/>
              </a:lnSpc>
              <a:defRPr/>
            </a:pPr>
            <a:r>
              <a:rPr lang="en-US" b="false" i="false" strike="noStrike" u="none" sz="1300">
                <a:solidFill>
                  <a:srgbClr val="C8C8C8"/>
                </a:solidFill>
                <a:latin typeface="Noto Sans SC"/>
                <a:ea typeface="Noto Sans SC"/>
                <a:cs typeface="Noto Sans SC"/>
                <a:sym typeface="Noto Sans SC"/>
              </a:rPr>
              <a:t>• 48小时快速响应</a:t>
            </a:r>
            <a:endParaRPr lang="en-US" sz="1100"/>
          </a:p>
          <a:p>
            <a:pPr algn="l" marL="0" indent="0">
              <a:lnSpc>
                <a:spcPct val="158333"/>
              </a:lnSpc>
            </a:pPr>
            <a:r>
              <a:rPr lang="en-US" b="false" i="false" strike="noStrike" u="none" sz="1300">
                <a:solidFill>
                  <a:srgbClr val="C8C8C8"/>
                </a:solidFill>
                <a:latin typeface="Noto Sans SC"/>
                <a:ea typeface="Noto Sans SC"/>
                <a:cs typeface="Noto Sans SC"/>
                <a:sym typeface="Noto Sans SC"/>
              </a:rPr>
              <a:t>• 免费工艺优化建议</a:t>
            </a:r>
          </a:p>
          <a:p>
            <a:pPr algn="l" marL="0" indent="0">
              <a:lnSpc>
                <a:spcPct val="158333"/>
              </a:lnSpc>
            </a:pPr>
            <a:r>
              <a:rPr lang="en-US" b="false" i="false" strike="noStrike" u="none" sz="1300">
                <a:solidFill>
                  <a:srgbClr val="C8C8C8"/>
                </a:solidFill>
                <a:latin typeface="Noto Sans SC"/>
                <a:ea typeface="Noto Sans SC"/>
                <a:cs typeface="Noto Sans SC"/>
                <a:sym typeface="Noto Sans SC"/>
              </a:rPr>
              <a:t>• 18个月品质保证</a:t>
            </a:r>
          </a:p>
          <a:p>
            <a:pPr algn="l" marL="0" indent="0">
              <a:lnSpc>
                <a:spcPct val="158333"/>
              </a:lnSpc>
            </a:pPr>
            <a:r>
              <a:rPr lang="en-US" b="false" i="false" strike="noStrike" u="none" sz="1300">
                <a:solidFill>
                  <a:srgbClr val="C8C8C8"/>
                </a:solidFill>
                <a:latin typeface="Noto Sans SC"/>
                <a:ea typeface="Noto Sans SC"/>
                <a:cs typeface="Noto Sans SC"/>
                <a:sym typeface="Noto Sans SC"/>
              </a:rPr>
              <a:t>• 全国包邮，48小时发货</a:t>
            </a:r>
          </a:p>
          <a:p>
            <a:pPr algn="l" marL="0" indent="0">
              <a:lnSpc>
                <a:spcPct val="158333"/>
              </a:lnSpc>
            </a:pPr>
            <a:r>
              <a:rPr lang="en-US" b="false" i="false" strike="noStrike" u="none" sz="1300">
                <a:solidFill>
                  <a:srgbClr val="C8C8C8"/>
                </a:solidFill>
                <a:latin typeface="Noto Sans SC"/>
                <a:ea typeface="Noto Sans SC"/>
                <a:cs typeface="Noto Sans SC"/>
                <a:sym typeface="Noto Sans SC"/>
              </a:rPr>
              <a:t>• 专业技术团队一对一服务</a:t>
            </a:r>
          </a:p>
        </p:txBody>
      </p:sp>
      <p:sp>
        <p:nvSpPr>
          <p:cNvPr name="AutoShape 11" id="11"/>
          <p:cNvSpPr/>
          <p:nvPr/>
        </p:nvSpPr>
        <p:spPr>
          <a:xfrm rot="0" flipH="false" flipV="false">
            <a:off x="1016000" y="6477000"/>
            <a:ext cx="10160000" cy="3175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100">
                <a:solidFill>
                  <a:srgbClr val="787878"/>
                </a:solidFill>
                <a:latin typeface="Noto Sans SC"/>
                <a:ea typeface="Noto Sans SC"/>
                <a:cs typeface="Noto Sans SC"/>
                <a:sym typeface="Noto Sans SC"/>
              </a:rPr>
              <a:t>© 2026 东莞市立浩五金科技有限公司 版权所有 · 粤ICP备18111214号</a:t>
            </a:r>
            <a:endParaRPr lang="en-US" sz="1100"/>
          </a:p>
        </p:txBody>
      </p:sp>
      <p:pic>
        <p:nvPicPr>
          <p:cNvPr name="Picture 12" id="12"/>
          <p:cNvPicPr>
            <a:picLocks noChangeAspect="true"/>
          </p:cNvPicPr>
          <p:nvPr/>
        </p:nvPicPr>
        <p:blipFill>
          <a:blip r:embed="rId3"/>
          <a:stretch>
            <a:fillRect/>
          </a:stretch>
        </p:blipFill>
        <p:spPr>
          <a:xfrm>
            <a:off x="10668000" y="6190112"/>
            <a:ext cx="1524000" cy="667888"/>
          </a:xfrm>
          <a:prstGeom prst="rect">
            <a:avLst/>
          </a:prstGeom>
        </p:spPr>
      </p:pic>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xsi="http://www.w3.org/2001/XMLSchema-instance"/>
</file>